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4"/>
  </p:sldMasterIdLst>
  <p:notesMasterIdLst>
    <p:notesMasterId r:id="rId64"/>
  </p:notesMasterIdLst>
  <p:sldIdLst>
    <p:sldId id="259" r:id="rId5"/>
    <p:sldId id="260" r:id="rId6"/>
    <p:sldId id="292" r:id="rId7"/>
    <p:sldId id="293" r:id="rId8"/>
    <p:sldId id="294" r:id="rId9"/>
    <p:sldId id="318" r:id="rId10"/>
    <p:sldId id="303" r:id="rId11"/>
    <p:sldId id="304" r:id="rId12"/>
    <p:sldId id="307" r:id="rId13"/>
    <p:sldId id="261" r:id="rId14"/>
    <p:sldId id="299" r:id="rId15"/>
    <p:sldId id="301" r:id="rId16"/>
    <p:sldId id="340" r:id="rId17"/>
    <p:sldId id="286" r:id="rId18"/>
    <p:sldId id="298" r:id="rId19"/>
    <p:sldId id="297" r:id="rId20"/>
    <p:sldId id="300" r:id="rId21"/>
    <p:sldId id="341" r:id="rId22"/>
    <p:sldId id="324" r:id="rId23"/>
    <p:sldId id="323" r:id="rId24"/>
    <p:sldId id="320" r:id="rId25"/>
    <p:sldId id="321" r:id="rId26"/>
    <p:sldId id="322" r:id="rId27"/>
    <p:sldId id="342" r:id="rId28"/>
    <p:sldId id="268" r:id="rId29"/>
    <p:sldId id="325" r:id="rId30"/>
    <p:sldId id="287" r:id="rId31"/>
    <p:sldId id="310" r:id="rId32"/>
    <p:sldId id="314" r:id="rId33"/>
    <p:sldId id="311" r:id="rId34"/>
    <p:sldId id="338" r:id="rId35"/>
    <p:sldId id="326" r:id="rId36"/>
    <p:sldId id="266" r:id="rId37"/>
    <p:sldId id="317" r:id="rId38"/>
    <p:sldId id="306" r:id="rId39"/>
    <p:sldId id="305" r:id="rId40"/>
    <p:sldId id="290" r:id="rId41"/>
    <p:sldId id="288" r:id="rId42"/>
    <p:sldId id="285" r:id="rId43"/>
    <p:sldId id="283" r:id="rId44"/>
    <p:sldId id="277" r:id="rId45"/>
    <p:sldId id="309" r:id="rId46"/>
    <p:sldId id="275" r:id="rId47"/>
    <p:sldId id="279" r:id="rId48"/>
    <p:sldId id="308" r:id="rId49"/>
    <p:sldId id="280" r:id="rId50"/>
    <p:sldId id="276" r:id="rId51"/>
    <p:sldId id="330" r:id="rId52"/>
    <p:sldId id="331" r:id="rId53"/>
    <p:sldId id="333" r:id="rId54"/>
    <p:sldId id="332" r:id="rId55"/>
    <p:sldId id="334" r:id="rId56"/>
    <p:sldId id="335" r:id="rId57"/>
    <p:sldId id="336" r:id="rId58"/>
    <p:sldId id="337" r:id="rId59"/>
    <p:sldId id="327" r:id="rId60"/>
    <p:sldId id="329" r:id="rId61"/>
    <p:sldId id="328" r:id="rId62"/>
    <p:sldId id="339" r:id="rId63"/>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D42AC-74A4-446C-96CE-77A248BAD470}" v="7" dt="2025-04-08T02:28:28.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85" y="31"/>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TOP 3 HIGHEST</a:t>
            </a:r>
            <a:r>
              <a:rPr lang="en-US" baseline="0" dirty="0"/>
              <a:t> </a:t>
            </a:r>
            <a:r>
              <a:rPr lang="en-US" dirty="0"/>
              <a:t>TAXING BODIES COMPARED TO AFTON TOWNSHIP</a:t>
            </a:r>
          </a:p>
        </c:rich>
      </c:tx>
      <c:layout>
        <c:manualLayout>
          <c:xMode val="edge"/>
          <c:yMode val="edge"/>
          <c:x val="0.16596196769441118"/>
          <c:y val="2.037037334067852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'[TAX BILL SAMPLE $189^J088 EAV.xlsx]Sheet3'!$B$1</c:f>
              <c:strCache>
                <c:ptCount val="1"/>
                <c:pt idx="0">
                  <c:v>Tax Rate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F4C-45C2-8326-5B7BE2A9D7D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F4C-45C2-8326-5B7BE2A9D7D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F4C-45C2-8326-5B7BE2A9D7D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F4C-45C2-8326-5B7BE2A9D7D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F4C-45C2-8326-5B7BE2A9D7D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'[TAX BILL SAMPLE $189^J088 EAV.xlsx]Sheet3'!$A$2:$A$6</c:f>
              <c:strCache>
                <c:ptCount val="5"/>
                <c:pt idx="0">
                  <c:v>School District</c:v>
                </c:pt>
                <c:pt idx="1">
                  <c:v>County</c:v>
                </c:pt>
                <c:pt idx="2">
                  <c:v>Kishwaukee College</c:v>
                </c:pt>
                <c:pt idx="3">
                  <c:v>Afton Township</c:v>
                </c:pt>
                <c:pt idx="4">
                  <c:v>Afton Road Distirct</c:v>
                </c:pt>
              </c:strCache>
            </c:strRef>
          </c:cat>
          <c:val>
            <c:numRef>
              <c:f>'[TAX BILL SAMPLE $189^J088 EAV.xlsx]Sheet3'!$B$2:$B$6</c:f>
              <c:numCache>
                <c:formatCode>General</c:formatCode>
                <c:ptCount val="5"/>
                <c:pt idx="0">
                  <c:v>5.3501200000000004</c:v>
                </c:pt>
                <c:pt idx="1">
                  <c:v>0.89917999999999998</c:v>
                </c:pt>
                <c:pt idx="2">
                  <c:v>0.57511999999999996</c:v>
                </c:pt>
                <c:pt idx="3">
                  <c:v>7.8939999999999996E-2</c:v>
                </c:pt>
                <c:pt idx="4">
                  <c:v>0.27151999999999998</c:v>
                </c:pt>
              </c:numCache>
            </c:numRef>
          </c:val>
          <c:extLst>
            <c:ext xmlns:c16="http://schemas.microsoft.com/office/drawing/2014/chart" uri="{C3380CC4-5D6E-409C-BE32-E72D297353CC}">
              <c16:uniqueId val="{0000000A-1F4C-45C2-8326-5B7BE2A9D7D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793161116273475"/>
          <c:y val="0.18852303495846484"/>
          <c:w val="0.19798703718008875"/>
          <c:h val="0.7313593411029302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80" b="1" i="0" u="none" strike="noStrike" kern="1200" baseline="0">
              <a:solidFill>
                <a:schemeClr val="dk1">
                  <a:lumMod val="75000"/>
                  <a:lumOff val="25000"/>
                </a:schemeClr>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eg"/></Relationships>
</file>

<file path=ppt/diagrams/_rels/data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23.pn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svgsilh.com/image/1353208.html" TargetMode="External"/><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gif"/></Relationships>
</file>

<file path=ppt/diagrams/_rels/data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svg"/><Relationship Id="rId4"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svgsilh.com/image/1353208.html" TargetMode="External"/><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gif"/></Relationships>
</file>

<file path=ppt/diagrams/_rels/drawing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E5808B-F9B6-412C-9BEC-D81B1530772B}"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4ECCC130-B77D-4675-8B7A-EA841A4EAC4F}">
      <dgm:prSet/>
      <dgm:spPr/>
      <dgm:t>
        <a:bodyPr/>
        <a:lstStyle/>
        <a:p>
          <a:r>
            <a:rPr lang="en-US" b="1"/>
            <a:t>PLEDGE OF ALLEGIANCE</a:t>
          </a:r>
          <a:endParaRPr lang="en-US"/>
        </a:p>
      </dgm:t>
    </dgm:pt>
    <dgm:pt modelId="{178462F7-A797-4A38-8B62-220EC24AA849}" type="parTrans" cxnId="{5F068070-BE38-4FCF-B3CB-D457B83048E6}">
      <dgm:prSet/>
      <dgm:spPr/>
      <dgm:t>
        <a:bodyPr/>
        <a:lstStyle/>
        <a:p>
          <a:endParaRPr lang="en-US"/>
        </a:p>
      </dgm:t>
    </dgm:pt>
    <dgm:pt modelId="{1AD99BE4-189E-4104-A0BF-09834185A49E}" type="sibTrans" cxnId="{5F068070-BE38-4FCF-B3CB-D457B83048E6}">
      <dgm:prSet/>
      <dgm:spPr/>
      <dgm:t>
        <a:bodyPr/>
        <a:lstStyle/>
        <a:p>
          <a:endParaRPr lang="en-US"/>
        </a:p>
      </dgm:t>
    </dgm:pt>
    <dgm:pt modelId="{D3A2B867-29C2-4C69-A244-B3B7EA967975}">
      <dgm:prSet/>
      <dgm:spPr/>
      <dgm:t>
        <a:bodyPr/>
        <a:lstStyle/>
        <a:p>
          <a:r>
            <a:rPr lang="en-US" b="1" dirty="0"/>
            <a:t>INTRODUCTION OF THE ELECTED OFFICIALS</a:t>
          </a:r>
          <a:endParaRPr lang="en-US" dirty="0"/>
        </a:p>
      </dgm:t>
    </dgm:pt>
    <dgm:pt modelId="{CB1827E3-CF7B-46E4-B930-8874CF2504AA}" type="parTrans" cxnId="{F010F63B-2EAD-40E5-811A-05FCCAE7650A}">
      <dgm:prSet/>
      <dgm:spPr/>
      <dgm:t>
        <a:bodyPr/>
        <a:lstStyle/>
        <a:p>
          <a:endParaRPr lang="en-US"/>
        </a:p>
      </dgm:t>
    </dgm:pt>
    <dgm:pt modelId="{07EBDD05-CBCE-4258-B91C-6DA95454016C}" type="sibTrans" cxnId="{F010F63B-2EAD-40E5-811A-05FCCAE7650A}">
      <dgm:prSet/>
      <dgm:spPr/>
      <dgm:t>
        <a:bodyPr/>
        <a:lstStyle/>
        <a:p>
          <a:endParaRPr lang="en-US"/>
        </a:p>
      </dgm:t>
    </dgm:pt>
    <dgm:pt modelId="{58152F5E-E083-4803-BB8D-7EB15B928F08}">
      <dgm:prSet/>
      <dgm:spPr/>
      <dgm:t>
        <a:bodyPr/>
        <a:lstStyle/>
        <a:p>
          <a:r>
            <a:rPr lang="en-US" b="1" dirty="0"/>
            <a:t>LEGAL NOTICE</a:t>
          </a:r>
          <a:endParaRPr lang="en-US" dirty="0"/>
        </a:p>
      </dgm:t>
    </dgm:pt>
    <dgm:pt modelId="{4138D468-4022-42DA-9C51-E0308780F7AA}" type="parTrans" cxnId="{DBB611CF-D415-4DEF-82A8-E422EADF7FCF}">
      <dgm:prSet/>
      <dgm:spPr/>
      <dgm:t>
        <a:bodyPr/>
        <a:lstStyle/>
        <a:p>
          <a:endParaRPr lang="en-US"/>
        </a:p>
      </dgm:t>
    </dgm:pt>
    <dgm:pt modelId="{19D4DA97-28D4-4367-8CCB-D5B4D35D6E4A}" type="sibTrans" cxnId="{DBB611CF-D415-4DEF-82A8-E422EADF7FCF}">
      <dgm:prSet/>
      <dgm:spPr/>
      <dgm:t>
        <a:bodyPr/>
        <a:lstStyle/>
        <a:p>
          <a:endParaRPr lang="en-US"/>
        </a:p>
      </dgm:t>
    </dgm:pt>
    <dgm:pt modelId="{37224458-1E34-4229-A36E-234828F962E4}" type="pres">
      <dgm:prSet presAssocID="{BFE5808B-F9B6-412C-9BEC-D81B1530772B}" presName="root" presStyleCnt="0">
        <dgm:presLayoutVars>
          <dgm:dir/>
          <dgm:resizeHandles val="exact"/>
        </dgm:presLayoutVars>
      </dgm:prSet>
      <dgm:spPr/>
    </dgm:pt>
    <dgm:pt modelId="{047F87D3-6C83-42F4-808C-925762BDF20F}" type="pres">
      <dgm:prSet presAssocID="{4ECCC130-B77D-4675-8B7A-EA841A4EAC4F}" presName="compNode" presStyleCnt="0"/>
      <dgm:spPr/>
    </dgm:pt>
    <dgm:pt modelId="{6223FBF6-C31B-4A05-A4AB-AB2334819246}" type="pres">
      <dgm:prSet presAssocID="{4ECCC130-B77D-4675-8B7A-EA841A4EAC4F}" presName="bgRect" presStyleLbl="bgShp" presStyleIdx="0" presStyleCnt="3"/>
      <dgm:spPr/>
    </dgm:pt>
    <dgm:pt modelId="{63A94D23-AF0D-4824-BC57-518BD53B0433}" type="pres">
      <dgm:prSet presAssocID="{4ECCC130-B77D-4675-8B7A-EA841A4EAC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0710D0A-EE5E-4F93-8B52-D872ECB00779}" type="pres">
      <dgm:prSet presAssocID="{4ECCC130-B77D-4675-8B7A-EA841A4EAC4F}" presName="spaceRect" presStyleCnt="0"/>
      <dgm:spPr/>
    </dgm:pt>
    <dgm:pt modelId="{F6961B3C-ADFE-4760-814E-ADE4E7960E15}" type="pres">
      <dgm:prSet presAssocID="{4ECCC130-B77D-4675-8B7A-EA841A4EAC4F}" presName="parTx" presStyleLbl="revTx" presStyleIdx="0" presStyleCnt="3">
        <dgm:presLayoutVars>
          <dgm:chMax val="0"/>
          <dgm:chPref val="0"/>
        </dgm:presLayoutVars>
      </dgm:prSet>
      <dgm:spPr/>
    </dgm:pt>
    <dgm:pt modelId="{D22890CA-10D5-4982-BB81-53DD15865D98}" type="pres">
      <dgm:prSet presAssocID="{1AD99BE4-189E-4104-A0BF-09834185A49E}" presName="sibTrans" presStyleCnt="0"/>
      <dgm:spPr/>
    </dgm:pt>
    <dgm:pt modelId="{9840B263-E3C9-4148-BE77-46EA475146AB}" type="pres">
      <dgm:prSet presAssocID="{D3A2B867-29C2-4C69-A244-B3B7EA967975}" presName="compNode" presStyleCnt="0"/>
      <dgm:spPr/>
    </dgm:pt>
    <dgm:pt modelId="{8368AAAD-E6BE-4C5F-AA9B-8194CFA32BD6}" type="pres">
      <dgm:prSet presAssocID="{D3A2B867-29C2-4C69-A244-B3B7EA967975}" presName="bgRect" presStyleLbl="bgShp" presStyleIdx="1" presStyleCnt="3" custLinFactNeighborX="831" custLinFactNeighborY="-7845"/>
      <dgm:spPr/>
    </dgm:pt>
    <dgm:pt modelId="{9640AEAC-9789-4E80-AB37-E35B73EA5BF7}" type="pres">
      <dgm:prSet presAssocID="{D3A2B867-29C2-4C69-A244-B3B7EA9679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1BFAD00D-12B4-46DE-9B90-4F7FD3A7EF8D}" type="pres">
      <dgm:prSet presAssocID="{D3A2B867-29C2-4C69-A244-B3B7EA967975}" presName="spaceRect" presStyleCnt="0"/>
      <dgm:spPr/>
    </dgm:pt>
    <dgm:pt modelId="{7738083E-0AC0-48F4-815D-458864A99CA1}" type="pres">
      <dgm:prSet presAssocID="{D3A2B867-29C2-4C69-A244-B3B7EA967975}" presName="parTx" presStyleLbl="revTx" presStyleIdx="1" presStyleCnt="3">
        <dgm:presLayoutVars>
          <dgm:chMax val="0"/>
          <dgm:chPref val="0"/>
        </dgm:presLayoutVars>
      </dgm:prSet>
      <dgm:spPr/>
    </dgm:pt>
    <dgm:pt modelId="{9E6F38BB-E4DE-421C-9A6C-50CC2B268B00}" type="pres">
      <dgm:prSet presAssocID="{07EBDD05-CBCE-4258-B91C-6DA95454016C}" presName="sibTrans" presStyleCnt="0"/>
      <dgm:spPr/>
    </dgm:pt>
    <dgm:pt modelId="{D1B026E1-F195-49E9-A6E2-AA53F53438BB}" type="pres">
      <dgm:prSet presAssocID="{58152F5E-E083-4803-BB8D-7EB15B928F08}" presName="compNode" presStyleCnt="0"/>
      <dgm:spPr/>
    </dgm:pt>
    <dgm:pt modelId="{20715C5C-3947-4381-9C46-F405438485A8}" type="pres">
      <dgm:prSet presAssocID="{58152F5E-E083-4803-BB8D-7EB15B928F08}" presName="bgRect" presStyleLbl="bgShp" presStyleIdx="2" presStyleCnt="3"/>
      <dgm:spPr/>
    </dgm:pt>
    <dgm:pt modelId="{D3D1D6BD-9534-4E2B-8BDD-605BD5D2EBAF}" type="pres">
      <dgm:prSet presAssocID="{58152F5E-E083-4803-BB8D-7EB15B928F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357EA870-F9FE-4B8A-9ED9-435A2EFFF8C2}" type="pres">
      <dgm:prSet presAssocID="{58152F5E-E083-4803-BB8D-7EB15B928F08}" presName="spaceRect" presStyleCnt="0"/>
      <dgm:spPr/>
    </dgm:pt>
    <dgm:pt modelId="{296B8BA9-1A31-43CC-BBD7-C5E909BBDD2E}" type="pres">
      <dgm:prSet presAssocID="{58152F5E-E083-4803-BB8D-7EB15B928F08}" presName="parTx" presStyleLbl="revTx" presStyleIdx="2" presStyleCnt="3">
        <dgm:presLayoutVars>
          <dgm:chMax val="0"/>
          <dgm:chPref val="0"/>
        </dgm:presLayoutVars>
      </dgm:prSet>
      <dgm:spPr/>
    </dgm:pt>
  </dgm:ptLst>
  <dgm:cxnLst>
    <dgm:cxn modelId="{1AA52524-1840-4129-8CEE-ACCA682C7C60}" type="presOf" srcId="{BFE5808B-F9B6-412C-9BEC-D81B1530772B}" destId="{37224458-1E34-4229-A36E-234828F962E4}" srcOrd="0" destOrd="0" presId="urn:microsoft.com/office/officeart/2018/2/layout/IconVerticalSolidList"/>
    <dgm:cxn modelId="{51BA7927-C025-468C-8DBE-AAB73706DB82}" type="presOf" srcId="{4ECCC130-B77D-4675-8B7A-EA841A4EAC4F}" destId="{F6961B3C-ADFE-4760-814E-ADE4E7960E15}" srcOrd="0" destOrd="0" presId="urn:microsoft.com/office/officeart/2018/2/layout/IconVerticalSolidList"/>
    <dgm:cxn modelId="{3D68A629-8706-48F2-8237-8C253784DEFD}" type="presOf" srcId="{58152F5E-E083-4803-BB8D-7EB15B928F08}" destId="{296B8BA9-1A31-43CC-BBD7-C5E909BBDD2E}" srcOrd="0" destOrd="0" presId="urn:microsoft.com/office/officeart/2018/2/layout/IconVerticalSolidList"/>
    <dgm:cxn modelId="{F3E4CD32-2F23-4365-A539-094947E716F5}" type="presOf" srcId="{D3A2B867-29C2-4C69-A244-B3B7EA967975}" destId="{7738083E-0AC0-48F4-815D-458864A99CA1}" srcOrd="0" destOrd="0" presId="urn:microsoft.com/office/officeart/2018/2/layout/IconVerticalSolidList"/>
    <dgm:cxn modelId="{F010F63B-2EAD-40E5-811A-05FCCAE7650A}" srcId="{BFE5808B-F9B6-412C-9BEC-D81B1530772B}" destId="{D3A2B867-29C2-4C69-A244-B3B7EA967975}" srcOrd="1" destOrd="0" parTransId="{CB1827E3-CF7B-46E4-B930-8874CF2504AA}" sibTransId="{07EBDD05-CBCE-4258-B91C-6DA95454016C}"/>
    <dgm:cxn modelId="{5F068070-BE38-4FCF-B3CB-D457B83048E6}" srcId="{BFE5808B-F9B6-412C-9BEC-D81B1530772B}" destId="{4ECCC130-B77D-4675-8B7A-EA841A4EAC4F}" srcOrd="0" destOrd="0" parTransId="{178462F7-A797-4A38-8B62-220EC24AA849}" sibTransId="{1AD99BE4-189E-4104-A0BF-09834185A49E}"/>
    <dgm:cxn modelId="{DBB611CF-D415-4DEF-82A8-E422EADF7FCF}" srcId="{BFE5808B-F9B6-412C-9BEC-D81B1530772B}" destId="{58152F5E-E083-4803-BB8D-7EB15B928F08}" srcOrd="2" destOrd="0" parTransId="{4138D468-4022-42DA-9C51-E0308780F7AA}" sibTransId="{19D4DA97-28D4-4367-8CCB-D5B4D35D6E4A}"/>
    <dgm:cxn modelId="{20401354-72E0-4E8D-B70C-825521A87B1D}" type="presParOf" srcId="{37224458-1E34-4229-A36E-234828F962E4}" destId="{047F87D3-6C83-42F4-808C-925762BDF20F}" srcOrd="0" destOrd="0" presId="urn:microsoft.com/office/officeart/2018/2/layout/IconVerticalSolidList"/>
    <dgm:cxn modelId="{F1709DB5-AFA2-49BD-8189-06C6DD388E44}" type="presParOf" srcId="{047F87D3-6C83-42F4-808C-925762BDF20F}" destId="{6223FBF6-C31B-4A05-A4AB-AB2334819246}" srcOrd="0" destOrd="0" presId="urn:microsoft.com/office/officeart/2018/2/layout/IconVerticalSolidList"/>
    <dgm:cxn modelId="{2C672E9A-4FF8-4E9F-979D-BDB38E586DF8}" type="presParOf" srcId="{047F87D3-6C83-42F4-808C-925762BDF20F}" destId="{63A94D23-AF0D-4824-BC57-518BD53B0433}" srcOrd="1" destOrd="0" presId="urn:microsoft.com/office/officeart/2018/2/layout/IconVerticalSolidList"/>
    <dgm:cxn modelId="{C3FCA1BF-8133-4B5E-B7B9-C8497EC83D02}" type="presParOf" srcId="{047F87D3-6C83-42F4-808C-925762BDF20F}" destId="{60710D0A-EE5E-4F93-8B52-D872ECB00779}" srcOrd="2" destOrd="0" presId="urn:microsoft.com/office/officeart/2018/2/layout/IconVerticalSolidList"/>
    <dgm:cxn modelId="{A1CF74FA-E35E-4464-9347-364CF268FB98}" type="presParOf" srcId="{047F87D3-6C83-42F4-808C-925762BDF20F}" destId="{F6961B3C-ADFE-4760-814E-ADE4E7960E15}" srcOrd="3" destOrd="0" presId="urn:microsoft.com/office/officeart/2018/2/layout/IconVerticalSolidList"/>
    <dgm:cxn modelId="{CE5D147F-71DC-410F-8DBA-49580F6ED3B8}" type="presParOf" srcId="{37224458-1E34-4229-A36E-234828F962E4}" destId="{D22890CA-10D5-4982-BB81-53DD15865D98}" srcOrd="1" destOrd="0" presId="urn:microsoft.com/office/officeart/2018/2/layout/IconVerticalSolidList"/>
    <dgm:cxn modelId="{F9D2D29A-E536-4241-BE8A-D156E0E9586B}" type="presParOf" srcId="{37224458-1E34-4229-A36E-234828F962E4}" destId="{9840B263-E3C9-4148-BE77-46EA475146AB}" srcOrd="2" destOrd="0" presId="urn:microsoft.com/office/officeart/2018/2/layout/IconVerticalSolidList"/>
    <dgm:cxn modelId="{612ECDEF-0C68-47CE-B670-D6B2878E7175}" type="presParOf" srcId="{9840B263-E3C9-4148-BE77-46EA475146AB}" destId="{8368AAAD-E6BE-4C5F-AA9B-8194CFA32BD6}" srcOrd="0" destOrd="0" presId="urn:microsoft.com/office/officeart/2018/2/layout/IconVerticalSolidList"/>
    <dgm:cxn modelId="{DF4E2908-9C7F-48F4-96F7-8349B791040D}" type="presParOf" srcId="{9840B263-E3C9-4148-BE77-46EA475146AB}" destId="{9640AEAC-9789-4E80-AB37-E35B73EA5BF7}" srcOrd="1" destOrd="0" presId="urn:microsoft.com/office/officeart/2018/2/layout/IconVerticalSolidList"/>
    <dgm:cxn modelId="{660DE02A-4EB7-4F44-8BB8-46B712939D00}" type="presParOf" srcId="{9840B263-E3C9-4148-BE77-46EA475146AB}" destId="{1BFAD00D-12B4-46DE-9B90-4F7FD3A7EF8D}" srcOrd="2" destOrd="0" presId="urn:microsoft.com/office/officeart/2018/2/layout/IconVerticalSolidList"/>
    <dgm:cxn modelId="{47D2D2EA-B633-47AB-8424-20A412985347}" type="presParOf" srcId="{9840B263-E3C9-4148-BE77-46EA475146AB}" destId="{7738083E-0AC0-48F4-815D-458864A99CA1}" srcOrd="3" destOrd="0" presId="urn:microsoft.com/office/officeart/2018/2/layout/IconVerticalSolidList"/>
    <dgm:cxn modelId="{27F9788C-C30F-4601-8ABE-CC2221A7FB1F}" type="presParOf" srcId="{37224458-1E34-4229-A36E-234828F962E4}" destId="{9E6F38BB-E4DE-421C-9A6C-50CC2B268B00}" srcOrd="3" destOrd="0" presId="urn:microsoft.com/office/officeart/2018/2/layout/IconVerticalSolidList"/>
    <dgm:cxn modelId="{CD544668-02CC-430E-A156-17EE1F7D9230}" type="presParOf" srcId="{37224458-1E34-4229-A36E-234828F962E4}" destId="{D1B026E1-F195-49E9-A6E2-AA53F53438BB}" srcOrd="4" destOrd="0" presId="urn:microsoft.com/office/officeart/2018/2/layout/IconVerticalSolidList"/>
    <dgm:cxn modelId="{FE709305-A656-498B-8676-1234DC1520CC}" type="presParOf" srcId="{D1B026E1-F195-49E9-A6E2-AA53F53438BB}" destId="{20715C5C-3947-4381-9C46-F405438485A8}" srcOrd="0" destOrd="0" presId="urn:microsoft.com/office/officeart/2018/2/layout/IconVerticalSolidList"/>
    <dgm:cxn modelId="{F3468293-A8E3-4B31-A9F7-E725F203C6D6}" type="presParOf" srcId="{D1B026E1-F195-49E9-A6E2-AA53F53438BB}" destId="{D3D1D6BD-9534-4E2B-8BDD-605BD5D2EBAF}" srcOrd="1" destOrd="0" presId="urn:microsoft.com/office/officeart/2018/2/layout/IconVerticalSolidList"/>
    <dgm:cxn modelId="{4D9EDA18-1161-42DD-9D09-A56E4EC61D56}" type="presParOf" srcId="{D1B026E1-F195-49E9-A6E2-AA53F53438BB}" destId="{357EA870-F9FE-4B8A-9ED9-435A2EFFF8C2}" srcOrd="2" destOrd="0" presId="urn:microsoft.com/office/officeart/2018/2/layout/IconVerticalSolidList"/>
    <dgm:cxn modelId="{6EE0001F-F80A-4BEF-AAEF-8D9D45889E65}" type="presParOf" srcId="{D1B026E1-F195-49E9-A6E2-AA53F53438BB}" destId="{296B8BA9-1A31-43CC-BBD7-C5E909BBDD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F3F9EC-DD72-40C6-BB77-680FD3C6F7F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2AAEC7-0FED-4687-9E52-39F16E46980C}">
      <dgm:prSet/>
      <dgm:spPr/>
      <dgm:t>
        <a:bodyPr/>
        <a:lstStyle/>
        <a:p>
          <a:r>
            <a:rPr lang="en-US" b="1"/>
            <a:t>ELECTION OF MODERATOR</a:t>
          </a:r>
          <a:endParaRPr lang="en-US"/>
        </a:p>
      </dgm:t>
    </dgm:pt>
    <dgm:pt modelId="{F276CBE9-58B0-425A-949B-37622581EA34}" type="parTrans" cxnId="{455D6CFB-DD29-4933-9386-4229A9B08F9C}">
      <dgm:prSet/>
      <dgm:spPr/>
      <dgm:t>
        <a:bodyPr/>
        <a:lstStyle/>
        <a:p>
          <a:endParaRPr lang="en-US"/>
        </a:p>
      </dgm:t>
    </dgm:pt>
    <dgm:pt modelId="{07E41216-0248-4EA9-A933-075DE1AF0AED}" type="sibTrans" cxnId="{455D6CFB-DD29-4933-9386-4229A9B08F9C}">
      <dgm:prSet/>
      <dgm:spPr/>
      <dgm:t>
        <a:bodyPr/>
        <a:lstStyle/>
        <a:p>
          <a:endParaRPr lang="en-US"/>
        </a:p>
      </dgm:t>
    </dgm:pt>
    <dgm:pt modelId="{EA792D57-8F35-405C-8A52-94634CDABFC4}">
      <dgm:prSet/>
      <dgm:spPr/>
      <dgm:t>
        <a:bodyPr/>
        <a:lstStyle/>
        <a:p>
          <a:r>
            <a:rPr lang="en-US" b="1"/>
            <a:t>OATH OF MODERATOR</a:t>
          </a:r>
          <a:endParaRPr lang="en-US"/>
        </a:p>
      </dgm:t>
    </dgm:pt>
    <dgm:pt modelId="{1B61B435-34B8-4E3E-BCBC-CD1A27CD25FE}" type="parTrans" cxnId="{C36C2F92-1D2A-4C44-8062-04E46DB72256}">
      <dgm:prSet/>
      <dgm:spPr/>
      <dgm:t>
        <a:bodyPr/>
        <a:lstStyle/>
        <a:p>
          <a:endParaRPr lang="en-US"/>
        </a:p>
      </dgm:t>
    </dgm:pt>
    <dgm:pt modelId="{E269C0C0-54A8-469D-B8A9-1EB2432C3BBB}" type="sibTrans" cxnId="{C36C2F92-1D2A-4C44-8062-04E46DB72256}">
      <dgm:prSet/>
      <dgm:spPr/>
      <dgm:t>
        <a:bodyPr/>
        <a:lstStyle/>
        <a:p>
          <a:endParaRPr lang="en-US"/>
        </a:p>
      </dgm:t>
    </dgm:pt>
    <dgm:pt modelId="{16ADD007-BC6B-435E-AD22-25953CA4381D}">
      <dgm:prSet/>
      <dgm:spPr/>
      <dgm:t>
        <a:bodyPr/>
        <a:lstStyle/>
        <a:p>
          <a:r>
            <a:rPr lang="en-US" b="1"/>
            <a:t>ADOPTION OF RULES</a:t>
          </a:r>
          <a:endParaRPr lang="en-US"/>
        </a:p>
      </dgm:t>
    </dgm:pt>
    <dgm:pt modelId="{7EBE401C-CECB-4006-ADD5-23A38D7E4A7C}" type="parTrans" cxnId="{F1DDA871-EEDF-4353-8C4D-300D44C8F7F3}">
      <dgm:prSet/>
      <dgm:spPr/>
      <dgm:t>
        <a:bodyPr/>
        <a:lstStyle/>
        <a:p>
          <a:endParaRPr lang="en-US"/>
        </a:p>
      </dgm:t>
    </dgm:pt>
    <dgm:pt modelId="{49145500-5D63-42AF-8170-37AD9328697A}" type="sibTrans" cxnId="{F1DDA871-EEDF-4353-8C4D-300D44C8F7F3}">
      <dgm:prSet/>
      <dgm:spPr/>
      <dgm:t>
        <a:bodyPr/>
        <a:lstStyle/>
        <a:p>
          <a:endParaRPr lang="en-US"/>
        </a:p>
      </dgm:t>
    </dgm:pt>
    <dgm:pt modelId="{BF5FF80C-9204-40E2-AEDE-6F97CDA06049}" type="pres">
      <dgm:prSet presAssocID="{AAF3F9EC-DD72-40C6-BB77-680FD3C6F7FE}" presName="root" presStyleCnt="0">
        <dgm:presLayoutVars>
          <dgm:dir/>
          <dgm:resizeHandles val="exact"/>
        </dgm:presLayoutVars>
      </dgm:prSet>
      <dgm:spPr/>
    </dgm:pt>
    <dgm:pt modelId="{0C53EC25-D50F-4ED6-8B0F-6DFBB507CA0E}" type="pres">
      <dgm:prSet presAssocID="{D32AAEC7-0FED-4687-9E52-39F16E46980C}" presName="compNode" presStyleCnt="0"/>
      <dgm:spPr/>
    </dgm:pt>
    <dgm:pt modelId="{44C5FEBA-3411-4B5D-825D-DE92770953B4}" type="pres">
      <dgm:prSet presAssocID="{D32AAEC7-0FED-4687-9E52-39F16E46980C}" presName="bgRect" presStyleLbl="bgShp" presStyleIdx="0" presStyleCnt="3"/>
      <dgm:spPr/>
    </dgm:pt>
    <dgm:pt modelId="{0BFBAB95-2B6C-4E83-8FA0-1282F042A9C2}" type="pres">
      <dgm:prSet presAssocID="{D32AAEC7-0FED-4687-9E52-39F16E4698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100E4DC8-363E-474C-BE1C-785927A82D25}" type="pres">
      <dgm:prSet presAssocID="{D32AAEC7-0FED-4687-9E52-39F16E46980C}" presName="spaceRect" presStyleCnt="0"/>
      <dgm:spPr/>
    </dgm:pt>
    <dgm:pt modelId="{13970D09-015F-4E25-8473-E31CD9EB5D2C}" type="pres">
      <dgm:prSet presAssocID="{D32AAEC7-0FED-4687-9E52-39F16E46980C}" presName="parTx" presStyleLbl="revTx" presStyleIdx="0" presStyleCnt="3">
        <dgm:presLayoutVars>
          <dgm:chMax val="0"/>
          <dgm:chPref val="0"/>
        </dgm:presLayoutVars>
      </dgm:prSet>
      <dgm:spPr/>
    </dgm:pt>
    <dgm:pt modelId="{9F57D3B2-C65E-43AF-83CD-776067CFA534}" type="pres">
      <dgm:prSet presAssocID="{07E41216-0248-4EA9-A933-075DE1AF0AED}" presName="sibTrans" presStyleCnt="0"/>
      <dgm:spPr/>
    </dgm:pt>
    <dgm:pt modelId="{0A531C88-F5F4-48CC-8E1D-C069CDB67614}" type="pres">
      <dgm:prSet presAssocID="{EA792D57-8F35-405C-8A52-94634CDABFC4}" presName="compNode" presStyleCnt="0"/>
      <dgm:spPr/>
    </dgm:pt>
    <dgm:pt modelId="{5254F6CE-A489-42A3-873F-458685A564AD}" type="pres">
      <dgm:prSet presAssocID="{EA792D57-8F35-405C-8A52-94634CDABFC4}" presName="bgRect" presStyleLbl="bgShp" presStyleIdx="1" presStyleCnt="3"/>
      <dgm:spPr/>
    </dgm:pt>
    <dgm:pt modelId="{25CEE205-0A22-4F90-8996-B566694F2659}" type="pres">
      <dgm:prSet presAssocID="{EA792D57-8F35-405C-8A52-94634CDABF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DDCFAC9C-5BF3-4BC9-850A-B303FEA38F02}" type="pres">
      <dgm:prSet presAssocID="{EA792D57-8F35-405C-8A52-94634CDABFC4}" presName="spaceRect" presStyleCnt="0"/>
      <dgm:spPr/>
    </dgm:pt>
    <dgm:pt modelId="{5FF96ADC-230C-4317-BF3F-377E9E924C12}" type="pres">
      <dgm:prSet presAssocID="{EA792D57-8F35-405C-8A52-94634CDABFC4}" presName="parTx" presStyleLbl="revTx" presStyleIdx="1" presStyleCnt="3">
        <dgm:presLayoutVars>
          <dgm:chMax val="0"/>
          <dgm:chPref val="0"/>
        </dgm:presLayoutVars>
      </dgm:prSet>
      <dgm:spPr/>
    </dgm:pt>
    <dgm:pt modelId="{4CB769A0-F8EF-4269-AFD0-A5C513EFF3BB}" type="pres">
      <dgm:prSet presAssocID="{E269C0C0-54A8-469D-B8A9-1EB2432C3BBB}" presName="sibTrans" presStyleCnt="0"/>
      <dgm:spPr/>
    </dgm:pt>
    <dgm:pt modelId="{2A9BFF68-330B-4FE9-8DDE-49FA096B5FBA}" type="pres">
      <dgm:prSet presAssocID="{16ADD007-BC6B-435E-AD22-25953CA4381D}" presName="compNode" presStyleCnt="0"/>
      <dgm:spPr/>
    </dgm:pt>
    <dgm:pt modelId="{529385CD-081F-4B8D-8ABF-4E35C11D98BA}" type="pres">
      <dgm:prSet presAssocID="{16ADD007-BC6B-435E-AD22-25953CA4381D}" presName="bgRect" presStyleLbl="bgShp" presStyleIdx="2" presStyleCnt="3"/>
      <dgm:spPr/>
    </dgm:pt>
    <dgm:pt modelId="{35D22911-E564-4B8B-9278-8E132FD90C36}" type="pres">
      <dgm:prSet presAssocID="{16ADD007-BC6B-435E-AD22-25953CA4381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A3FDBCA-6082-42F9-84CD-F4899A8502CB}" type="pres">
      <dgm:prSet presAssocID="{16ADD007-BC6B-435E-AD22-25953CA4381D}" presName="spaceRect" presStyleCnt="0"/>
      <dgm:spPr/>
    </dgm:pt>
    <dgm:pt modelId="{37435A50-94BF-40B6-BFEE-D176DBF94012}" type="pres">
      <dgm:prSet presAssocID="{16ADD007-BC6B-435E-AD22-25953CA4381D}" presName="parTx" presStyleLbl="revTx" presStyleIdx="2" presStyleCnt="3">
        <dgm:presLayoutVars>
          <dgm:chMax val="0"/>
          <dgm:chPref val="0"/>
        </dgm:presLayoutVars>
      </dgm:prSet>
      <dgm:spPr/>
    </dgm:pt>
  </dgm:ptLst>
  <dgm:cxnLst>
    <dgm:cxn modelId="{05A10901-509E-4647-BC7F-F5F54664E33F}" type="presOf" srcId="{16ADD007-BC6B-435E-AD22-25953CA4381D}" destId="{37435A50-94BF-40B6-BFEE-D176DBF94012}" srcOrd="0" destOrd="0" presId="urn:microsoft.com/office/officeart/2018/2/layout/IconVerticalSolidList"/>
    <dgm:cxn modelId="{1429560E-9F38-4DB2-8457-FBF78572E06E}" type="presOf" srcId="{EA792D57-8F35-405C-8A52-94634CDABFC4}" destId="{5FF96ADC-230C-4317-BF3F-377E9E924C12}" srcOrd="0" destOrd="0" presId="urn:microsoft.com/office/officeart/2018/2/layout/IconVerticalSolidList"/>
    <dgm:cxn modelId="{F1DDA871-EEDF-4353-8C4D-300D44C8F7F3}" srcId="{AAF3F9EC-DD72-40C6-BB77-680FD3C6F7FE}" destId="{16ADD007-BC6B-435E-AD22-25953CA4381D}" srcOrd="2" destOrd="0" parTransId="{7EBE401C-CECB-4006-ADD5-23A38D7E4A7C}" sibTransId="{49145500-5D63-42AF-8170-37AD9328697A}"/>
    <dgm:cxn modelId="{4D361E7C-B58C-49D6-9876-6FDD316D86F3}" type="presOf" srcId="{AAF3F9EC-DD72-40C6-BB77-680FD3C6F7FE}" destId="{BF5FF80C-9204-40E2-AEDE-6F97CDA06049}" srcOrd="0" destOrd="0" presId="urn:microsoft.com/office/officeart/2018/2/layout/IconVerticalSolidList"/>
    <dgm:cxn modelId="{BC542392-E783-4EFD-8998-50CA75035DE6}" type="presOf" srcId="{D32AAEC7-0FED-4687-9E52-39F16E46980C}" destId="{13970D09-015F-4E25-8473-E31CD9EB5D2C}" srcOrd="0" destOrd="0" presId="urn:microsoft.com/office/officeart/2018/2/layout/IconVerticalSolidList"/>
    <dgm:cxn modelId="{C36C2F92-1D2A-4C44-8062-04E46DB72256}" srcId="{AAF3F9EC-DD72-40C6-BB77-680FD3C6F7FE}" destId="{EA792D57-8F35-405C-8A52-94634CDABFC4}" srcOrd="1" destOrd="0" parTransId="{1B61B435-34B8-4E3E-BCBC-CD1A27CD25FE}" sibTransId="{E269C0C0-54A8-469D-B8A9-1EB2432C3BBB}"/>
    <dgm:cxn modelId="{455D6CFB-DD29-4933-9386-4229A9B08F9C}" srcId="{AAF3F9EC-DD72-40C6-BB77-680FD3C6F7FE}" destId="{D32AAEC7-0FED-4687-9E52-39F16E46980C}" srcOrd="0" destOrd="0" parTransId="{F276CBE9-58B0-425A-949B-37622581EA34}" sibTransId="{07E41216-0248-4EA9-A933-075DE1AF0AED}"/>
    <dgm:cxn modelId="{4A66E93E-1A57-4093-B5A8-B275B45C7842}" type="presParOf" srcId="{BF5FF80C-9204-40E2-AEDE-6F97CDA06049}" destId="{0C53EC25-D50F-4ED6-8B0F-6DFBB507CA0E}" srcOrd="0" destOrd="0" presId="urn:microsoft.com/office/officeart/2018/2/layout/IconVerticalSolidList"/>
    <dgm:cxn modelId="{A8A123B6-140D-46BF-92C5-21D72C324E26}" type="presParOf" srcId="{0C53EC25-D50F-4ED6-8B0F-6DFBB507CA0E}" destId="{44C5FEBA-3411-4B5D-825D-DE92770953B4}" srcOrd="0" destOrd="0" presId="urn:microsoft.com/office/officeart/2018/2/layout/IconVerticalSolidList"/>
    <dgm:cxn modelId="{E6D563E7-A5B9-4D4E-9D3B-08333B146EFC}" type="presParOf" srcId="{0C53EC25-D50F-4ED6-8B0F-6DFBB507CA0E}" destId="{0BFBAB95-2B6C-4E83-8FA0-1282F042A9C2}" srcOrd="1" destOrd="0" presId="urn:microsoft.com/office/officeart/2018/2/layout/IconVerticalSolidList"/>
    <dgm:cxn modelId="{961306E0-B82D-4188-8732-ECD97B8E7C85}" type="presParOf" srcId="{0C53EC25-D50F-4ED6-8B0F-6DFBB507CA0E}" destId="{100E4DC8-363E-474C-BE1C-785927A82D25}" srcOrd="2" destOrd="0" presId="urn:microsoft.com/office/officeart/2018/2/layout/IconVerticalSolidList"/>
    <dgm:cxn modelId="{1504D2B9-398D-475C-A907-F31BC17A0F85}" type="presParOf" srcId="{0C53EC25-D50F-4ED6-8B0F-6DFBB507CA0E}" destId="{13970D09-015F-4E25-8473-E31CD9EB5D2C}" srcOrd="3" destOrd="0" presId="urn:microsoft.com/office/officeart/2018/2/layout/IconVerticalSolidList"/>
    <dgm:cxn modelId="{4758DDFF-988B-4FCD-A7F9-60BBA9B1C707}" type="presParOf" srcId="{BF5FF80C-9204-40E2-AEDE-6F97CDA06049}" destId="{9F57D3B2-C65E-43AF-83CD-776067CFA534}" srcOrd="1" destOrd="0" presId="urn:microsoft.com/office/officeart/2018/2/layout/IconVerticalSolidList"/>
    <dgm:cxn modelId="{D4E80941-1AB0-4B78-823A-A86CABB46A54}" type="presParOf" srcId="{BF5FF80C-9204-40E2-AEDE-6F97CDA06049}" destId="{0A531C88-F5F4-48CC-8E1D-C069CDB67614}" srcOrd="2" destOrd="0" presId="urn:microsoft.com/office/officeart/2018/2/layout/IconVerticalSolidList"/>
    <dgm:cxn modelId="{6AF25C6C-01B5-4374-B9C4-D32F3C0F8455}" type="presParOf" srcId="{0A531C88-F5F4-48CC-8E1D-C069CDB67614}" destId="{5254F6CE-A489-42A3-873F-458685A564AD}" srcOrd="0" destOrd="0" presId="urn:microsoft.com/office/officeart/2018/2/layout/IconVerticalSolidList"/>
    <dgm:cxn modelId="{B8DDE7DB-7733-4E59-8200-A1067444E65B}" type="presParOf" srcId="{0A531C88-F5F4-48CC-8E1D-C069CDB67614}" destId="{25CEE205-0A22-4F90-8996-B566694F2659}" srcOrd="1" destOrd="0" presId="urn:microsoft.com/office/officeart/2018/2/layout/IconVerticalSolidList"/>
    <dgm:cxn modelId="{BF621F4E-9865-4175-9009-75C16EB23571}" type="presParOf" srcId="{0A531C88-F5F4-48CC-8E1D-C069CDB67614}" destId="{DDCFAC9C-5BF3-4BC9-850A-B303FEA38F02}" srcOrd="2" destOrd="0" presId="urn:microsoft.com/office/officeart/2018/2/layout/IconVerticalSolidList"/>
    <dgm:cxn modelId="{B3F4A47F-93E6-432E-A85A-C464D77766D5}" type="presParOf" srcId="{0A531C88-F5F4-48CC-8E1D-C069CDB67614}" destId="{5FF96ADC-230C-4317-BF3F-377E9E924C12}" srcOrd="3" destOrd="0" presId="urn:microsoft.com/office/officeart/2018/2/layout/IconVerticalSolidList"/>
    <dgm:cxn modelId="{87BC93A5-DAEC-4045-8A67-96FC1398CA44}" type="presParOf" srcId="{BF5FF80C-9204-40E2-AEDE-6F97CDA06049}" destId="{4CB769A0-F8EF-4269-AFD0-A5C513EFF3BB}" srcOrd="3" destOrd="0" presId="urn:microsoft.com/office/officeart/2018/2/layout/IconVerticalSolidList"/>
    <dgm:cxn modelId="{535B019D-9635-49BF-A8FF-00234261E555}" type="presParOf" srcId="{BF5FF80C-9204-40E2-AEDE-6F97CDA06049}" destId="{2A9BFF68-330B-4FE9-8DDE-49FA096B5FBA}" srcOrd="4" destOrd="0" presId="urn:microsoft.com/office/officeart/2018/2/layout/IconVerticalSolidList"/>
    <dgm:cxn modelId="{44C6A939-96F8-4554-9C9A-A90EDE0D98F7}" type="presParOf" srcId="{2A9BFF68-330B-4FE9-8DDE-49FA096B5FBA}" destId="{529385CD-081F-4B8D-8ABF-4E35C11D98BA}" srcOrd="0" destOrd="0" presId="urn:microsoft.com/office/officeart/2018/2/layout/IconVerticalSolidList"/>
    <dgm:cxn modelId="{82D9605B-95EA-40B4-921C-8F6DD7AAE3CC}" type="presParOf" srcId="{2A9BFF68-330B-4FE9-8DDE-49FA096B5FBA}" destId="{35D22911-E564-4B8B-9278-8E132FD90C36}" srcOrd="1" destOrd="0" presId="urn:microsoft.com/office/officeart/2018/2/layout/IconVerticalSolidList"/>
    <dgm:cxn modelId="{E466B531-C11C-4FB7-B443-219D7FFA551C}" type="presParOf" srcId="{2A9BFF68-330B-4FE9-8DDE-49FA096B5FBA}" destId="{3A3FDBCA-6082-42F9-84CD-F4899A8502CB}" srcOrd="2" destOrd="0" presId="urn:microsoft.com/office/officeart/2018/2/layout/IconVerticalSolidList"/>
    <dgm:cxn modelId="{3FD0FEDD-D3CC-452E-B2C5-6625C9166244}" type="presParOf" srcId="{2A9BFF68-330B-4FE9-8DDE-49FA096B5FBA}" destId="{37435A50-94BF-40B6-BFEE-D176DBF9401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A0C969-9526-4FDD-93CB-E6C52754D78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817E5F8-6FF2-406B-B71C-0D8EDCB50902}">
      <dgm:prSet custT="1"/>
      <dgm:spPr/>
      <dgm:t>
        <a:bodyPr/>
        <a:lstStyle/>
        <a:p>
          <a:pPr>
            <a:lnSpc>
              <a:spcPct val="100000"/>
            </a:lnSpc>
          </a:pPr>
          <a:r>
            <a:rPr lang="en-US" sz="2200" b="1" dirty="0"/>
            <a:t>AGENDA APPROVAL</a:t>
          </a:r>
          <a:endParaRPr lang="en-US" sz="2200" dirty="0"/>
        </a:p>
      </dgm:t>
    </dgm:pt>
    <dgm:pt modelId="{EA45C429-4BEF-4BF6-BD88-693BCA9C301A}" type="parTrans" cxnId="{0F0284E8-3607-45D5-A780-B911C3221C97}">
      <dgm:prSet/>
      <dgm:spPr/>
      <dgm:t>
        <a:bodyPr/>
        <a:lstStyle/>
        <a:p>
          <a:endParaRPr lang="en-US"/>
        </a:p>
      </dgm:t>
    </dgm:pt>
    <dgm:pt modelId="{4C0C5338-B070-4238-983B-7CFD339833F1}" type="sibTrans" cxnId="{0F0284E8-3607-45D5-A780-B911C3221C97}">
      <dgm:prSet/>
      <dgm:spPr/>
      <dgm:t>
        <a:bodyPr/>
        <a:lstStyle/>
        <a:p>
          <a:endParaRPr lang="en-US"/>
        </a:p>
      </dgm:t>
    </dgm:pt>
    <dgm:pt modelId="{38E73708-E691-4B7B-9CFA-0D0FB2B7B667}">
      <dgm:prSet custT="1"/>
      <dgm:spPr/>
      <dgm:t>
        <a:bodyPr/>
        <a:lstStyle/>
        <a:p>
          <a:pPr>
            <a:lnSpc>
              <a:spcPct val="100000"/>
            </a:lnSpc>
          </a:pPr>
          <a:r>
            <a:rPr lang="en-US" sz="2200" b="1" dirty="0"/>
            <a:t>APPROVE 2024 ANNUAL TOWN MEETING MINUTES</a:t>
          </a:r>
          <a:endParaRPr lang="en-US" sz="2200" dirty="0"/>
        </a:p>
      </dgm:t>
    </dgm:pt>
    <dgm:pt modelId="{D65BF447-76F1-45EB-BAD0-43EA0068E5F7}" type="parTrans" cxnId="{0A388558-9648-42E3-9624-A4E3A9607527}">
      <dgm:prSet/>
      <dgm:spPr/>
      <dgm:t>
        <a:bodyPr/>
        <a:lstStyle/>
        <a:p>
          <a:endParaRPr lang="en-US"/>
        </a:p>
      </dgm:t>
    </dgm:pt>
    <dgm:pt modelId="{AAF472F9-C80C-472D-B8C7-123121890B89}" type="sibTrans" cxnId="{0A388558-9648-42E3-9624-A4E3A9607527}">
      <dgm:prSet/>
      <dgm:spPr/>
      <dgm:t>
        <a:bodyPr/>
        <a:lstStyle/>
        <a:p>
          <a:endParaRPr lang="en-US"/>
        </a:p>
      </dgm:t>
    </dgm:pt>
    <dgm:pt modelId="{5E374CCE-9CA7-4ABE-ACB6-6330A7F2256E}" type="pres">
      <dgm:prSet presAssocID="{E7A0C969-9526-4FDD-93CB-E6C52754D781}" presName="root" presStyleCnt="0">
        <dgm:presLayoutVars>
          <dgm:dir/>
          <dgm:resizeHandles val="exact"/>
        </dgm:presLayoutVars>
      </dgm:prSet>
      <dgm:spPr/>
    </dgm:pt>
    <dgm:pt modelId="{E7152E03-CB59-41E7-9FD3-3E83E8EAF5BB}" type="pres">
      <dgm:prSet presAssocID="{7817E5F8-6FF2-406B-B71C-0D8EDCB50902}" presName="compNode" presStyleCnt="0"/>
      <dgm:spPr/>
    </dgm:pt>
    <dgm:pt modelId="{F73F73FE-F510-4D6E-A963-C1574A9356B8}" type="pres">
      <dgm:prSet presAssocID="{7817E5F8-6FF2-406B-B71C-0D8EDCB50902}" presName="bgRect" presStyleLbl="bgShp" presStyleIdx="0" presStyleCnt="2" custLinFactNeighborX="-904" custLinFactNeighborY="-57902"/>
      <dgm:spPr/>
    </dgm:pt>
    <dgm:pt modelId="{AB6C2F6B-5038-4B3F-9D78-33F346194670}" type="pres">
      <dgm:prSet presAssocID="{7817E5F8-6FF2-406B-B71C-0D8EDCB50902}" presName="iconRect" presStyleLbl="node1" presStyleIdx="0" presStyleCnt="2" custLinFactNeighborX="1940" custLinFactNeighborY="-9895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0CBC4338-431B-4279-B277-D230B19359FD}" type="pres">
      <dgm:prSet presAssocID="{7817E5F8-6FF2-406B-B71C-0D8EDCB50902}" presName="spaceRect" presStyleCnt="0"/>
      <dgm:spPr/>
    </dgm:pt>
    <dgm:pt modelId="{DBC92791-D30F-4D33-AD77-B273486C0C86}" type="pres">
      <dgm:prSet presAssocID="{7817E5F8-6FF2-406B-B71C-0D8EDCB50902}" presName="parTx" presStyleLbl="revTx" presStyleIdx="0" presStyleCnt="2" custScaleY="87140" custLinFactNeighborX="-1291" custLinFactNeighborY="-54167">
        <dgm:presLayoutVars>
          <dgm:chMax val="0"/>
          <dgm:chPref val="0"/>
        </dgm:presLayoutVars>
      </dgm:prSet>
      <dgm:spPr/>
    </dgm:pt>
    <dgm:pt modelId="{488B72CB-27A3-4D9E-911C-002A4C5781D2}" type="pres">
      <dgm:prSet presAssocID="{4C0C5338-B070-4238-983B-7CFD339833F1}" presName="sibTrans" presStyleCnt="0"/>
      <dgm:spPr/>
    </dgm:pt>
    <dgm:pt modelId="{466795CD-665C-4892-97BB-5ED86566F5D1}" type="pres">
      <dgm:prSet presAssocID="{38E73708-E691-4B7B-9CFA-0D0FB2B7B667}" presName="compNode" presStyleCnt="0"/>
      <dgm:spPr/>
    </dgm:pt>
    <dgm:pt modelId="{66AF3679-5431-46F6-8BAB-FEC635FBF9CF}" type="pres">
      <dgm:prSet presAssocID="{38E73708-E691-4B7B-9CFA-0D0FB2B7B667}" presName="bgRect" presStyleLbl="bgShp" presStyleIdx="1" presStyleCnt="2" custLinFactNeighborX="-904" custLinFactNeighborY="-65186"/>
      <dgm:spPr/>
    </dgm:pt>
    <dgm:pt modelId="{4C23F8C6-BF45-4D1D-B6FB-9D8ED79573FB}" type="pres">
      <dgm:prSet presAssocID="{38E73708-E691-4B7B-9CFA-0D0FB2B7B667}" presName="iconRect" presStyleLbl="node1" presStyleIdx="1" presStyleCnt="2" custLinFactY="-20659" custLinFactNeighborX="3452" custLinFactNeighborY="-1000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iamond"/>
        </a:ext>
      </dgm:extLst>
    </dgm:pt>
    <dgm:pt modelId="{1619A8F5-2DC5-4A0D-B89C-BE0DE64AB626}" type="pres">
      <dgm:prSet presAssocID="{38E73708-E691-4B7B-9CFA-0D0FB2B7B667}" presName="spaceRect" presStyleCnt="0"/>
      <dgm:spPr/>
    </dgm:pt>
    <dgm:pt modelId="{AED49599-A510-4C15-A580-67060F358F54}" type="pres">
      <dgm:prSet presAssocID="{38E73708-E691-4B7B-9CFA-0D0FB2B7B667}" presName="parTx" presStyleLbl="revTx" presStyleIdx="1" presStyleCnt="2" custScaleY="56314" custLinFactNeighborX="-4287" custLinFactNeighborY="-75525">
        <dgm:presLayoutVars>
          <dgm:chMax val="0"/>
          <dgm:chPref val="0"/>
        </dgm:presLayoutVars>
      </dgm:prSet>
      <dgm:spPr/>
    </dgm:pt>
  </dgm:ptLst>
  <dgm:cxnLst>
    <dgm:cxn modelId="{7E5BC54B-448D-4F18-B2D5-212108D44534}" type="presOf" srcId="{E7A0C969-9526-4FDD-93CB-E6C52754D781}" destId="{5E374CCE-9CA7-4ABE-ACB6-6330A7F2256E}" srcOrd="0" destOrd="0" presId="urn:microsoft.com/office/officeart/2018/2/layout/IconVerticalSolidList"/>
    <dgm:cxn modelId="{0A388558-9648-42E3-9624-A4E3A9607527}" srcId="{E7A0C969-9526-4FDD-93CB-E6C52754D781}" destId="{38E73708-E691-4B7B-9CFA-0D0FB2B7B667}" srcOrd="1" destOrd="0" parTransId="{D65BF447-76F1-45EB-BAD0-43EA0068E5F7}" sibTransId="{AAF472F9-C80C-472D-B8C7-123121890B89}"/>
    <dgm:cxn modelId="{784DDE7B-3E23-4A20-9D63-7CD2146F54C7}" type="presOf" srcId="{38E73708-E691-4B7B-9CFA-0D0FB2B7B667}" destId="{AED49599-A510-4C15-A580-67060F358F54}" srcOrd="0" destOrd="0" presId="urn:microsoft.com/office/officeart/2018/2/layout/IconVerticalSolidList"/>
    <dgm:cxn modelId="{7C54D3A5-0D22-4A8F-BB05-189B1B7F6161}" type="presOf" srcId="{7817E5F8-6FF2-406B-B71C-0D8EDCB50902}" destId="{DBC92791-D30F-4D33-AD77-B273486C0C86}" srcOrd="0" destOrd="0" presId="urn:microsoft.com/office/officeart/2018/2/layout/IconVerticalSolidList"/>
    <dgm:cxn modelId="{0F0284E8-3607-45D5-A780-B911C3221C97}" srcId="{E7A0C969-9526-4FDD-93CB-E6C52754D781}" destId="{7817E5F8-6FF2-406B-B71C-0D8EDCB50902}" srcOrd="0" destOrd="0" parTransId="{EA45C429-4BEF-4BF6-BD88-693BCA9C301A}" sibTransId="{4C0C5338-B070-4238-983B-7CFD339833F1}"/>
    <dgm:cxn modelId="{5A3D36EF-CD87-4838-9F1B-ED566255EE96}" type="presParOf" srcId="{5E374CCE-9CA7-4ABE-ACB6-6330A7F2256E}" destId="{E7152E03-CB59-41E7-9FD3-3E83E8EAF5BB}" srcOrd="0" destOrd="0" presId="urn:microsoft.com/office/officeart/2018/2/layout/IconVerticalSolidList"/>
    <dgm:cxn modelId="{7C2AD037-30B1-45FC-A4C4-AA024B66E8DB}" type="presParOf" srcId="{E7152E03-CB59-41E7-9FD3-3E83E8EAF5BB}" destId="{F73F73FE-F510-4D6E-A963-C1574A9356B8}" srcOrd="0" destOrd="0" presId="urn:microsoft.com/office/officeart/2018/2/layout/IconVerticalSolidList"/>
    <dgm:cxn modelId="{DF49BF09-989D-42DF-B037-38AF154F21AF}" type="presParOf" srcId="{E7152E03-CB59-41E7-9FD3-3E83E8EAF5BB}" destId="{AB6C2F6B-5038-4B3F-9D78-33F346194670}" srcOrd="1" destOrd="0" presId="urn:microsoft.com/office/officeart/2018/2/layout/IconVerticalSolidList"/>
    <dgm:cxn modelId="{959D8DC9-4C2A-4AA0-B0DE-541286456BF2}" type="presParOf" srcId="{E7152E03-CB59-41E7-9FD3-3E83E8EAF5BB}" destId="{0CBC4338-431B-4279-B277-D230B19359FD}" srcOrd="2" destOrd="0" presId="urn:microsoft.com/office/officeart/2018/2/layout/IconVerticalSolidList"/>
    <dgm:cxn modelId="{E2FA8CF9-0C1D-4A04-9961-6A1694F90AC6}" type="presParOf" srcId="{E7152E03-CB59-41E7-9FD3-3E83E8EAF5BB}" destId="{DBC92791-D30F-4D33-AD77-B273486C0C86}" srcOrd="3" destOrd="0" presId="urn:microsoft.com/office/officeart/2018/2/layout/IconVerticalSolidList"/>
    <dgm:cxn modelId="{8BDD582D-6C1C-483B-92D9-2E2BF30E34F8}" type="presParOf" srcId="{5E374CCE-9CA7-4ABE-ACB6-6330A7F2256E}" destId="{488B72CB-27A3-4D9E-911C-002A4C5781D2}" srcOrd="1" destOrd="0" presId="urn:microsoft.com/office/officeart/2018/2/layout/IconVerticalSolidList"/>
    <dgm:cxn modelId="{7972809A-2799-4C1F-A2C5-7E6ABD71740E}" type="presParOf" srcId="{5E374CCE-9CA7-4ABE-ACB6-6330A7F2256E}" destId="{466795CD-665C-4892-97BB-5ED86566F5D1}" srcOrd="2" destOrd="0" presId="urn:microsoft.com/office/officeart/2018/2/layout/IconVerticalSolidList"/>
    <dgm:cxn modelId="{5277A285-5F05-48C9-A0B2-17F368DB73D6}" type="presParOf" srcId="{466795CD-665C-4892-97BB-5ED86566F5D1}" destId="{66AF3679-5431-46F6-8BAB-FEC635FBF9CF}" srcOrd="0" destOrd="0" presId="urn:microsoft.com/office/officeart/2018/2/layout/IconVerticalSolidList"/>
    <dgm:cxn modelId="{48971190-CA39-4786-AF78-C717201F52C8}" type="presParOf" srcId="{466795CD-665C-4892-97BB-5ED86566F5D1}" destId="{4C23F8C6-BF45-4D1D-B6FB-9D8ED79573FB}" srcOrd="1" destOrd="0" presId="urn:microsoft.com/office/officeart/2018/2/layout/IconVerticalSolidList"/>
    <dgm:cxn modelId="{99442A1B-082E-45E6-8DA4-DDF7F60DCE5F}" type="presParOf" srcId="{466795CD-665C-4892-97BB-5ED86566F5D1}" destId="{1619A8F5-2DC5-4A0D-B89C-BE0DE64AB626}" srcOrd="2" destOrd="0" presId="urn:microsoft.com/office/officeart/2018/2/layout/IconVerticalSolidList"/>
    <dgm:cxn modelId="{80CCD6E0-2934-4700-A1E4-64899560EAC9}" type="presParOf" srcId="{466795CD-665C-4892-97BB-5ED86566F5D1}" destId="{AED49599-A510-4C15-A580-67060F358F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1ADA0C-90A5-4F82-8F7E-0A43922D2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D0DE71-A21A-489E-B6E4-EF994EC57CB7}">
      <dgm:prSet/>
      <dgm:spPr/>
      <dgm:t>
        <a:bodyPr/>
        <a:lstStyle/>
        <a:p>
          <a:pPr algn="l">
            <a:lnSpc>
              <a:spcPct val="100000"/>
            </a:lnSpc>
          </a:pPr>
          <a:r>
            <a:rPr lang="en-US" b="1" dirty="0"/>
            <a:t>ROAD  DISTRICT FINANCIAL REPORT</a:t>
          </a:r>
          <a:endParaRPr lang="en-US" dirty="0"/>
        </a:p>
      </dgm:t>
    </dgm:pt>
    <dgm:pt modelId="{C3461C2D-82EA-4712-8EB7-61A337D53026}" type="parTrans" cxnId="{F878545B-5444-41E9-8965-9E37D0BE51EA}">
      <dgm:prSet/>
      <dgm:spPr/>
      <dgm:t>
        <a:bodyPr/>
        <a:lstStyle/>
        <a:p>
          <a:endParaRPr lang="en-US"/>
        </a:p>
      </dgm:t>
    </dgm:pt>
    <dgm:pt modelId="{85FC0344-6BE7-4CAA-B7AD-D280E098B98A}" type="sibTrans" cxnId="{F878545B-5444-41E9-8965-9E37D0BE51EA}">
      <dgm:prSet/>
      <dgm:spPr/>
      <dgm:t>
        <a:bodyPr/>
        <a:lstStyle/>
        <a:p>
          <a:endParaRPr lang="en-US"/>
        </a:p>
      </dgm:t>
    </dgm:pt>
    <dgm:pt modelId="{7F10BA90-75BE-4CC0-A3E9-960E75BE73AB}">
      <dgm:prSet custT="1"/>
      <dgm:spPr/>
      <dgm:t>
        <a:bodyPr/>
        <a:lstStyle/>
        <a:p>
          <a:pPr algn="ctr">
            <a:lnSpc>
              <a:spcPct val="100000"/>
            </a:lnSpc>
          </a:pPr>
          <a:endParaRPr lang="en-US" sz="2100" dirty="0"/>
        </a:p>
        <a:p>
          <a:pPr algn="l">
            <a:lnSpc>
              <a:spcPct val="100000"/>
            </a:lnSpc>
          </a:pPr>
          <a:r>
            <a:rPr lang="en-US" sz="2500" b="1" dirty="0"/>
            <a:t>PRESENTATION</a:t>
          </a:r>
        </a:p>
        <a:p>
          <a:pPr algn="l">
            <a:lnSpc>
              <a:spcPct val="100000"/>
            </a:lnSpc>
          </a:pPr>
          <a:endParaRPr lang="en-US" sz="2100" dirty="0"/>
        </a:p>
      </dgm:t>
    </dgm:pt>
    <dgm:pt modelId="{8DC5742E-1504-488D-9F17-BED61D3935CC}" type="parTrans" cxnId="{A28CC013-FFB1-4CE4-8525-84CD5645BF23}">
      <dgm:prSet/>
      <dgm:spPr/>
      <dgm:t>
        <a:bodyPr/>
        <a:lstStyle/>
        <a:p>
          <a:endParaRPr lang="en-US"/>
        </a:p>
      </dgm:t>
    </dgm:pt>
    <dgm:pt modelId="{4F1CF572-41D3-44F2-980E-4A97A227F263}" type="sibTrans" cxnId="{A28CC013-FFB1-4CE4-8525-84CD5645BF23}">
      <dgm:prSet/>
      <dgm:spPr/>
      <dgm:t>
        <a:bodyPr/>
        <a:lstStyle/>
        <a:p>
          <a:endParaRPr lang="en-US"/>
        </a:p>
      </dgm:t>
    </dgm:pt>
    <dgm:pt modelId="{C2D924FC-EA8C-49A6-94BF-5947B0FF45BD}">
      <dgm:prSet/>
      <dgm:spPr/>
      <dgm:t>
        <a:bodyPr/>
        <a:lstStyle/>
        <a:p>
          <a:pPr>
            <a:lnSpc>
              <a:spcPct val="100000"/>
            </a:lnSpc>
          </a:pPr>
          <a:endParaRPr lang="en-US" dirty="0"/>
        </a:p>
      </dgm:t>
    </dgm:pt>
    <dgm:pt modelId="{B58CBC18-C059-405B-B0DF-9DD3AB2EF027}" type="parTrans" cxnId="{5CBA3F90-EF81-4F79-8217-4D6948062568}">
      <dgm:prSet/>
      <dgm:spPr/>
      <dgm:t>
        <a:bodyPr/>
        <a:lstStyle/>
        <a:p>
          <a:endParaRPr lang="en-US"/>
        </a:p>
      </dgm:t>
    </dgm:pt>
    <dgm:pt modelId="{8B78370F-64FB-418F-8A26-B67E66DF7FF0}" type="sibTrans" cxnId="{5CBA3F90-EF81-4F79-8217-4D6948062568}">
      <dgm:prSet/>
      <dgm:spPr/>
      <dgm:t>
        <a:bodyPr/>
        <a:lstStyle/>
        <a:p>
          <a:endParaRPr lang="en-US"/>
        </a:p>
      </dgm:t>
    </dgm:pt>
    <dgm:pt modelId="{5F8478BA-E39E-44D6-B48B-47A3B996394C}" type="pres">
      <dgm:prSet presAssocID="{921ADA0C-90A5-4F82-8F7E-0A43922D2BA2}" presName="root" presStyleCnt="0">
        <dgm:presLayoutVars>
          <dgm:dir/>
          <dgm:resizeHandles val="exact"/>
        </dgm:presLayoutVars>
      </dgm:prSet>
      <dgm:spPr/>
    </dgm:pt>
    <dgm:pt modelId="{CB2867EC-82F6-4897-A7F2-ACFA51A2B159}" type="pres">
      <dgm:prSet presAssocID="{EDD0DE71-A21A-489E-B6E4-EF994EC57CB7}" presName="compNode" presStyleCnt="0"/>
      <dgm:spPr/>
    </dgm:pt>
    <dgm:pt modelId="{0CAA92FC-C4D4-49C2-A4E4-E0EE625384B9}" type="pres">
      <dgm:prSet presAssocID="{EDD0DE71-A21A-489E-B6E4-EF994EC57CB7}" presName="bgRect" presStyleLbl="bgShp" presStyleIdx="0" presStyleCnt="3" custScaleY="100504" custLinFactNeighborX="1050" custLinFactNeighborY="-1114"/>
      <dgm:spPr/>
    </dgm:pt>
    <dgm:pt modelId="{2E5C6D8F-A353-4278-A74F-340686D19080}" type="pres">
      <dgm:prSet presAssocID="{EDD0DE71-A21A-489E-B6E4-EF994EC57CB7}" presName="iconRect" presStyleLbl="node1" presStyleIdx="0" presStyleCnt="3"/>
      <dgm:spPr>
        <a:blipFill rotWithShape="1">
          <a:blip xmlns:r="http://schemas.openxmlformats.org/officeDocument/2006/relationships" r:embed="rId1">
            <a:alphaModFix amt="71000"/>
            <a:extLst>
              <a:ext uri="{28A0092B-C50C-407E-A947-70E740481C1C}">
                <a14:useLocalDpi xmlns:a14="http://schemas.microsoft.com/office/drawing/2010/main" val="0"/>
              </a:ext>
            </a:extLst>
          </a:blip>
          <a:srcRect/>
          <a:stretch>
            <a:fillRect/>
          </a:stretch>
        </a:blipFill>
        <a:ln>
          <a:noFill/>
        </a:ln>
      </dgm:spPr>
    </dgm:pt>
    <dgm:pt modelId="{8541ADAB-A285-4AA6-AF91-447940AD7CE2}" type="pres">
      <dgm:prSet presAssocID="{EDD0DE71-A21A-489E-B6E4-EF994EC57CB7}" presName="spaceRect" presStyleCnt="0"/>
      <dgm:spPr/>
    </dgm:pt>
    <dgm:pt modelId="{93246CD1-5493-4945-B9F5-3344BDD11605}" type="pres">
      <dgm:prSet presAssocID="{EDD0DE71-A21A-489E-B6E4-EF994EC57CB7}" presName="parTx" presStyleLbl="revTx" presStyleIdx="0" presStyleCnt="3" custScaleX="100000" custScaleY="86492" custLinFactNeighborX="-5072" custLinFactNeighborY="10958">
        <dgm:presLayoutVars>
          <dgm:chMax val="0"/>
          <dgm:chPref val="0"/>
        </dgm:presLayoutVars>
      </dgm:prSet>
      <dgm:spPr/>
    </dgm:pt>
    <dgm:pt modelId="{68A9F7FF-7931-40A4-AD6D-24E0598A4110}" type="pres">
      <dgm:prSet presAssocID="{85FC0344-6BE7-4CAA-B7AD-D280E098B98A}" presName="sibTrans" presStyleCnt="0"/>
      <dgm:spPr/>
    </dgm:pt>
    <dgm:pt modelId="{C4D238A8-0579-40FB-9687-181060F8AEA0}" type="pres">
      <dgm:prSet presAssocID="{7F10BA90-75BE-4CC0-A3E9-960E75BE73AB}" presName="compNode" presStyleCnt="0"/>
      <dgm:spPr/>
    </dgm:pt>
    <dgm:pt modelId="{2A2A62B8-1320-4A47-8434-E5C4A7426D2D}" type="pres">
      <dgm:prSet presAssocID="{7F10BA90-75BE-4CC0-A3E9-960E75BE73AB}" presName="bgRect" presStyleLbl="bgShp" presStyleIdx="1" presStyleCnt="3"/>
      <dgm:spPr/>
    </dgm:pt>
    <dgm:pt modelId="{699A0D41-B5FC-4D00-AA94-FBD2663F87B5}" type="pres">
      <dgm:prSet presAssocID="{7F10BA90-75BE-4CC0-A3E9-960E75BE73AB}" presName="iconRect" presStyleLbl="node1" presStyleIdx="1" presStyleCnt="3"/>
      <dgm:spPr>
        <a:blipFill>
          <a:blip xmlns:r="http://schemas.openxmlformats.org/officeDocument/2006/relationships" r:embed="rId2"/>
          <a:srcRect/>
          <a:stretch>
            <a:fillRect l="-14000" r="-14000"/>
          </a:stretch>
        </a:blipFill>
        <a:ln>
          <a:noFill/>
        </a:ln>
      </dgm:spPr>
    </dgm:pt>
    <dgm:pt modelId="{BA6E0629-1017-4C2B-B6BA-809CC94786CA}" type="pres">
      <dgm:prSet presAssocID="{7F10BA90-75BE-4CC0-A3E9-960E75BE73AB}" presName="spaceRect" presStyleCnt="0"/>
      <dgm:spPr/>
    </dgm:pt>
    <dgm:pt modelId="{3414D6D5-C236-4A82-B941-32D9A964955F}" type="pres">
      <dgm:prSet presAssocID="{7F10BA90-75BE-4CC0-A3E9-960E75BE73AB}" presName="parTx" presStyleLbl="revTx" presStyleIdx="1" presStyleCnt="3">
        <dgm:presLayoutVars>
          <dgm:chMax val="0"/>
          <dgm:chPref val="0"/>
        </dgm:presLayoutVars>
      </dgm:prSet>
      <dgm:spPr/>
    </dgm:pt>
    <dgm:pt modelId="{4B9EFC31-5E68-4FDF-83A7-34EA53969EC6}" type="pres">
      <dgm:prSet presAssocID="{4F1CF572-41D3-44F2-980E-4A97A227F263}" presName="sibTrans" presStyleCnt="0"/>
      <dgm:spPr/>
    </dgm:pt>
    <dgm:pt modelId="{B4D69B91-120E-4154-8547-FCA186C10A35}" type="pres">
      <dgm:prSet presAssocID="{C2D924FC-EA8C-49A6-94BF-5947B0FF45BD}" presName="compNode" presStyleCnt="0"/>
      <dgm:spPr/>
    </dgm:pt>
    <dgm:pt modelId="{8DBE4B98-2ECE-4F60-9080-A221FFB79B62}" type="pres">
      <dgm:prSet presAssocID="{C2D924FC-EA8C-49A6-94BF-5947B0FF45BD}" presName="bgRect" presStyleLbl="bgShp" presStyleIdx="2" presStyleCnt="3"/>
      <dgm:spPr/>
    </dgm:pt>
    <dgm:pt modelId="{4B2FF8EF-9FC8-477D-A314-008567E0B247}" type="pres">
      <dgm:prSet presAssocID="{C2D924FC-EA8C-49A6-94BF-5947B0FF45BD}" presName="iconRect" presStyleLbl="node1" presStyleIdx="2" presStyleCnt="3" custLinFactNeighborX="6327" custLinFactNeighborY="-5924"/>
      <dgm:spPr>
        <a:blipFill>
          <a:blip xmlns:r="http://schemas.openxmlformats.org/officeDocument/2006/relationships" r:embed="rId3"/>
          <a:srcRect/>
          <a:stretch>
            <a:fillRect l="-3000" r="-3000"/>
          </a:stretch>
        </a:blipFill>
        <a:ln>
          <a:noFill/>
        </a:ln>
      </dgm:spPr>
    </dgm:pt>
    <dgm:pt modelId="{5026F056-6BF9-4FC2-A9A8-E02641F4551E}" type="pres">
      <dgm:prSet presAssocID="{C2D924FC-EA8C-49A6-94BF-5947B0FF45BD}" presName="spaceRect" presStyleCnt="0"/>
      <dgm:spPr/>
    </dgm:pt>
    <dgm:pt modelId="{8EA7B0CE-DD27-4C98-A13C-6A953F1BD91B}" type="pres">
      <dgm:prSet presAssocID="{C2D924FC-EA8C-49A6-94BF-5947B0FF45BD}" presName="parTx" presStyleLbl="revTx" presStyleIdx="2" presStyleCnt="3">
        <dgm:presLayoutVars>
          <dgm:chMax val="0"/>
          <dgm:chPref val="0"/>
        </dgm:presLayoutVars>
      </dgm:prSet>
      <dgm:spPr/>
    </dgm:pt>
  </dgm:ptLst>
  <dgm:cxnLst>
    <dgm:cxn modelId="{A28CC013-FFB1-4CE4-8525-84CD5645BF23}" srcId="{921ADA0C-90A5-4F82-8F7E-0A43922D2BA2}" destId="{7F10BA90-75BE-4CC0-A3E9-960E75BE73AB}" srcOrd="1" destOrd="0" parTransId="{8DC5742E-1504-488D-9F17-BED61D3935CC}" sibTransId="{4F1CF572-41D3-44F2-980E-4A97A227F263}"/>
    <dgm:cxn modelId="{EEAA7628-82BF-41F7-8982-4AC5E0E42821}" type="presOf" srcId="{921ADA0C-90A5-4F82-8F7E-0A43922D2BA2}" destId="{5F8478BA-E39E-44D6-B48B-47A3B996394C}" srcOrd="0" destOrd="0" presId="urn:microsoft.com/office/officeart/2018/2/layout/IconVerticalSolidList"/>
    <dgm:cxn modelId="{F878545B-5444-41E9-8965-9E37D0BE51EA}" srcId="{921ADA0C-90A5-4F82-8F7E-0A43922D2BA2}" destId="{EDD0DE71-A21A-489E-B6E4-EF994EC57CB7}" srcOrd="0" destOrd="0" parTransId="{C3461C2D-82EA-4712-8EB7-61A337D53026}" sibTransId="{85FC0344-6BE7-4CAA-B7AD-D280E098B98A}"/>
    <dgm:cxn modelId="{5CBA3F90-EF81-4F79-8217-4D6948062568}" srcId="{921ADA0C-90A5-4F82-8F7E-0A43922D2BA2}" destId="{C2D924FC-EA8C-49A6-94BF-5947B0FF45BD}" srcOrd="2" destOrd="0" parTransId="{B58CBC18-C059-405B-B0DF-9DD3AB2EF027}" sibTransId="{8B78370F-64FB-418F-8A26-B67E66DF7FF0}"/>
    <dgm:cxn modelId="{30B9DE98-6476-4C18-92AD-F03A66090879}" type="presOf" srcId="{7F10BA90-75BE-4CC0-A3E9-960E75BE73AB}" destId="{3414D6D5-C236-4A82-B941-32D9A964955F}" srcOrd="0" destOrd="0" presId="urn:microsoft.com/office/officeart/2018/2/layout/IconVerticalSolidList"/>
    <dgm:cxn modelId="{8BDBA4A4-C08B-49FB-BE80-557E85E835D1}" type="presOf" srcId="{C2D924FC-EA8C-49A6-94BF-5947B0FF45BD}" destId="{8EA7B0CE-DD27-4C98-A13C-6A953F1BD91B}" srcOrd="0" destOrd="0" presId="urn:microsoft.com/office/officeart/2018/2/layout/IconVerticalSolidList"/>
    <dgm:cxn modelId="{4D4909C5-84EC-4BCF-A2BA-BFD7B1138AF7}" type="presOf" srcId="{EDD0DE71-A21A-489E-B6E4-EF994EC57CB7}" destId="{93246CD1-5493-4945-B9F5-3344BDD11605}" srcOrd="0" destOrd="0" presId="urn:microsoft.com/office/officeart/2018/2/layout/IconVerticalSolidList"/>
    <dgm:cxn modelId="{F9AD9921-90C6-4B57-B834-8A9B3D2854B1}" type="presParOf" srcId="{5F8478BA-E39E-44D6-B48B-47A3B996394C}" destId="{CB2867EC-82F6-4897-A7F2-ACFA51A2B159}" srcOrd="0" destOrd="0" presId="urn:microsoft.com/office/officeart/2018/2/layout/IconVerticalSolidList"/>
    <dgm:cxn modelId="{CF0DE454-31D7-4574-B64D-52778E7BD4B7}" type="presParOf" srcId="{CB2867EC-82F6-4897-A7F2-ACFA51A2B159}" destId="{0CAA92FC-C4D4-49C2-A4E4-E0EE625384B9}" srcOrd="0" destOrd="0" presId="urn:microsoft.com/office/officeart/2018/2/layout/IconVerticalSolidList"/>
    <dgm:cxn modelId="{5BA572CE-7A24-4175-A2E4-F4893C95CD66}" type="presParOf" srcId="{CB2867EC-82F6-4897-A7F2-ACFA51A2B159}" destId="{2E5C6D8F-A353-4278-A74F-340686D19080}" srcOrd="1" destOrd="0" presId="urn:microsoft.com/office/officeart/2018/2/layout/IconVerticalSolidList"/>
    <dgm:cxn modelId="{300507B8-37B8-4DAE-824D-7C0A3C01F091}" type="presParOf" srcId="{CB2867EC-82F6-4897-A7F2-ACFA51A2B159}" destId="{8541ADAB-A285-4AA6-AF91-447940AD7CE2}" srcOrd="2" destOrd="0" presId="urn:microsoft.com/office/officeart/2018/2/layout/IconVerticalSolidList"/>
    <dgm:cxn modelId="{93D2508B-F5A8-4953-8FEB-D2B2B98A961E}" type="presParOf" srcId="{CB2867EC-82F6-4897-A7F2-ACFA51A2B159}" destId="{93246CD1-5493-4945-B9F5-3344BDD11605}" srcOrd="3" destOrd="0" presId="urn:microsoft.com/office/officeart/2018/2/layout/IconVerticalSolidList"/>
    <dgm:cxn modelId="{676C64E7-6742-4762-8C44-CC47DBBED8E8}" type="presParOf" srcId="{5F8478BA-E39E-44D6-B48B-47A3B996394C}" destId="{68A9F7FF-7931-40A4-AD6D-24E0598A4110}" srcOrd="1" destOrd="0" presId="urn:microsoft.com/office/officeart/2018/2/layout/IconVerticalSolidList"/>
    <dgm:cxn modelId="{DCBCD4F8-44D4-4291-BFED-184FD44F7B34}" type="presParOf" srcId="{5F8478BA-E39E-44D6-B48B-47A3B996394C}" destId="{C4D238A8-0579-40FB-9687-181060F8AEA0}" srcOrd="2" destOrd="0" presId="urn:microsoft.com/office/officeart/2018/2/layout/IconVerticalSolidList"/>
    <dgm:cxn modelId="{EFAD7817-8837-451A-9220-678DDE5C0AFB}" type="presParOf" srcId="{C4D238A8-0579-40FB-9687-181060F8AEA0}" destId="{2A2A62B8-1320-4A47-8434-E5C4A7426D2D}" srcOrd="0" destOrd="0" presId="urn:microsoft.com/office/officeart/2018/2/layout/IconVerticalSolidList"/>
    <dgm:cxn modelId="{B61F9EA6-6C0E-421C-B44D-4F8C0687A3DC}" type="presParOf" srcId="{C4D238A8-0579-40FB-9687-181060F8AEA0}" destId="{699A0D41-B5FC-4D00-AA94-FBD2663F87B5}" srcOrd="1" destOrd="0" presId="urn:microsoft.com/office/officeart/2018/2/layout/IconVerticalSolidList"/>
    <dgm:cxn modelId="{856E5F68-521E-4B1E-BC57-8678871E32F2}" type="presParOf" srcId="{C4D238A8-0579-40FB-9687-181060F8AEA0}" destId="{BA6E0629-1017-4C2B-B6BA-809CC94786CA}" srcOrd="2" destOrd="0" presId="urn:microsoft.com/office/officeart/2018/2/layout/IconVerticalSolidList"/>
    <dgm:cxn modelId="{3DD0E34E-5CF6-40A0-BD79-DD5D070B63FC}" type="presParOf" srcId="{C4D238A8-0579-40FB-9687-181060F8AEA0}" destId="{3414D6D5-C236-4A82-B941-32D9A964955F}" srcOrd="3" destOrd="0" presId="urn:microsoft.com/office/officeart/2018/2/layout/IconVerticalSolidList"/>
    <dgm:cxn modelId="{DC868E29-30B5-4FFE-B76A-847C45F1FF66}" type="presParOf" srcId="{5F8478BA-E39E-44D6-B48B-47A3B996394C}" destId="{4B9EFC31-5E68-4FDF-83A7-34EA53969EC6}" srcOrd="3" destOrd="0" presId="urn:microsoft.com/office/officeart/2018/2/layout/IconVerticalSolidList"/>
    <dgm:cxn modelId="{31B73B22-56BC-40C1-AFC9-1D1EF40FC661}" type="presParOf" srcId="{5F8478BA-E39E-44D6-B48B-47A3B996394C}" destId="{B4D69B91-120E-4154-8547-FCA186C10A35}" srcOrd="4" destOrd="0" presId="urn:microsoft.com/office/officeart/2018/2/layout/IconVerticalSolidList"/>
    <dgm:cxn modelId="{1E9C229D-D4F6-4C66-977D-947848A21645}" type="presParOf" srcId="{B4D69B91-120E-4154-8547-FCA186C10A35}" destId="{8DBE4B98-2ECE-4F60-9080-A221FFB79B62}" srcOrd="0" destOrd="0" presId="urn:microsoft.com/office/officeart/2018/2/layout/IconVerticalSolidList"/>
    <dgm:cxn modelId="{E6156114-FD2C-4D01-8425-CCCF8468B7AC}" type="presParOf" srcId="{B4D69B91-120E-4154-8547-FCA186C10A35}" destId="{4B2FF8EF-9FC8-477D-A314-008567E0B247}" srcOrd="1" destOrd="0" presId="urn:microsoft.com/office/officeart/2018/2/layout/IconVerticalSolidList"/>
    <dgm:cxn modelId="{31563F43-235D-446A-80FD-CBD2618D9A38}" type="presParOf" srcId="{B4D69B91-120E-4154-8547-FCA186C10A35}" destId="{5026F056-6BF9-4FC2-A9A8-E02641F4551E}" srcOrd="2" destOrd="0" presId="urn:microsoft.com/office/officeart/2018/2/layout/IconVerticalSolidList"/>
    <dgm:cxn modelId="{67DDAC39-BE45-4BE3-820B-34AE3878C6F1}" type="presParOf" srcId="{B4D69B91-120E-4154-8547-FCA186C10A35}" destId="{8EA7B0CE-DD27-4C98-A13C-6A953F1BD9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1ADA0C-90A5-4F82-8F7E-0A43922D2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D0DE71-A21A-489E-B6E4-EF994EC57CB7}">
      <dgm:prSet/>
      <dgm:spPr/>
      <dgm:t>
        <a:bodyPr/>
        <a:lstStyle/>
        <a:p>
          <a:pPr algn="ctr">
            <a:lnSpc>
              <a:spcPct val="100000"/>
            </a:lnSpc>
          </a:pPr>
          <a:r>
            <a:rPr lang="en-US" dirty="0"/>
            <a:t>TOWN HALL  PROJECTS</a:t>
          </a:r>
        </a:p>
      </dgm:t>
    </dgm:pt>
    <dgm:pt modelId="{C3461C2D-82EA-4712-8EB7-61A337D53026}" type="parTrans" cxnId="{F878545B-5444-41E9-8965-9E37D0BE51EA}">
      <dgm:prSet/>
      <dgm:spPr/>
      <dgm:t>
        <a:bodyPr/>
        <a:lstStyle/>
        <a:p>
          <a:endParaRPr lang="en-US"/>
        </a:p>
      </dgm:t>
    </dgm:pt>
    <dgm:pt modelId="{85FC0344-6BE7-4CAA-B7AD-D280E098B98A}" type="sibTrans" cxnId="{F878545B-5444-41E9-8965-9E37D0BE51EA}">
      <dgm:prSet/>
      <dgm:spPr/>
      <dgm:t>
        <a:bodyPr/>
        <a:lstStyle/>
        <a:p>
          <a:endParaRPr lang="en-US"/>
        </a:p>
      </dgm:t>
    </dgm:pt>
    <dgm:pt modelId="{7F10BA90-75BE-4CC0-A3E9-960E75BE73AB}">
      <dgm:prSet/>
      <dgm:spPr/>
      <dgm:t>
        <a:bodyPr/>
        <a:lstStyle/>
        <a:p>
          <a:pPr>
            <a:lnSpc>
              <a:spcPct val="100000"/>
            </a:lnSpc>
          </a:pPr>
          <a:r>
            <a:rPr lang="en-US" b="1" dirty="0"/>
            <a:t>PUBLIC PARTICIPATION</a:t>
          </a:r>
          <a:endParaRPr lang="en-US" dirty="0"/>
        </a:p>
      </dgm:t>
    </dgm:pt>
    <dgm:pt modelId="{8DC5742E-1504-488D-9F17-BED61D3935CC}" type="parTrans" cxnId="{A28CC013-FFB1-4CE4-8525-84CD5645BF23}">
      <dgm:prSet/>
      <dgm:spPr/>
      <dgm:t>
        <a:bodyPr/>
        <a:lstStyle/>
        <a:p>
          <a:endParaRPr lang="en-US"/>
        </a:p>
      </dgm:t>
    </dgm:pt>
    <dgm:pt modelId="{4F1CF572-41D3-44F2-980E-4A97A227F263}" type="sibTrans" cxnId="{A28CC013-FFB1-4CE4-8525-84CD5645BF23}">
      <dgm:prSet/>
      <dgm:spPr/>
      <dgm:t>
        <a:bodyPr/>
        <a:lstStyle/>
        <a:p>
          <a:endParaRPr lang="en-US"/>
        </a:p>
      </dgm:t>
    </dgm:pt>
    <dgm:pt modelId="{C2D924FC-EA8C-49A6-94BF-5947B0FF45BD}">
      <dgm:prSet/>
      <dgm:spPr/>
      <dgm:t>
        <a:bodyPr/>
        <a:lstStyle/>
        <a:p>
          <a:pPr>
            <a:lnSpc>
              <a:spcPct val="100000"/>
            </a:lnSpc>
          </a:pPr>
          <a:endParaRPr lang="en-US" dirty="0"/>
        </a:p>
      </dgm:t>
    </dgm:pt>
    <dgm:pt modelId="{B58CBC18-C059-405B-B0DF-9DD3AB2EF027}" type="parTrans" cxnId="{5CBA3F90-EF81-4F79-8217-4D6948062568}">
      <dgm:prSet/>
      <dgm:spPr/>
      <dgm:t>
        <a:bodyPr/>
        <a:lstStyle/>
        <a:p>
          <a:endParaRPr lang="en-US"/>
        </a:p>
      </dgm:t>
    </dgm:pt>
    <dgm:pt modelId="{8B78370F-64FB-418F-8A26-B67E66DF7FF0}" type="sibTrans" cxnId="{5CBA3F90-EF81-4F79-8217-4D6948062568}">
      <dgm:prSet/>
      <dgm:spPr/>
      <dgm:t>
        <a:bodyPr/>
        <a:lstStyle/>
        <a:p>
          <a:endParaRPr lang="en-US"/>
        </a:p>
      </dgm:t>
    </dgm:pt>
    <dgm:pt modelId="{5F8478BA-E39E-44D6-B48B-47A3B996394C}" type="pres">
      <dgm:prSet presAssocID="{921ADA0C-90A5-4F82-8F7E-0A43922D2BA2}" presName="root" presStyleCnt="0">
        <dgm:presLayoutVars>
          <dgm:dir/>
          <dgm:resizeHandles val="exact"/>
        </dgm:presLayoutVars>
      </dgm:prSet>
      <dgm:spPr/>
    </dgm:pt>
    <dgm:pt modelId="{CB2867EC-82F6-4897-A7F2-ACFA51A2B159}" type="pres">
      <dgm:prSet presAssocID="{EDD0DE71-A21A-489E-B6E4-EF994EC57CB7}" presName="compNode" presStyleCnt="0"/>
      <dgm:spPr/>
    </dgm:pt>
    <dgm:pt modelId="{0CAA92FC-C4D4-49C2-A4E4-E0EE625384B9}" type="pres">
      <dgm:prSet presAssocID="{EDD0DE71-A21A-489E-B6E4-EF994EC57CB7}" presName="bgRect" presStyleLbl="bgShp" presStyleIdx="0" presStyleCnt="3" custLinFactNeighborX="1050" custLinFactNeighborY="-1114"/>
      <dgm:spPr/>
    </dgm:pt>
    <dgm:pt modelId="{2E5C6D8F-A353-4278-A74F-340686D19080}" type="pres">
      <dgm:prSet presAssocID="{EDD0DE71-A21A-489E-B6E4-EF994EC57CB7}" presName="iconRect" presStyleLbl="node1" presStyleIdx="0" presStyleCnt="3"/>
      <dgm:spPr>
        <a:blipFill>
          <a:blip xmlns:r="http://schemas.openxmlformats.org/officeDocument/2006/relationships" r:embed="rId1"/>
          <a:srcRect/>
          <a:stretch>
            <a:fillRect l="-11000" r="-11000"/>
          </a:stretch>
        </a:blipFill>
        <a:ln>
          <a:noFill/>
        </a:ln>
      </dgm:spPr>
    </dgm:pt>
    <dgm:pt modelId="{8541ADAB-A285-4AA6-AF91-447940AD7CE2}" type="pres">
      <dgm:prSet presAssocID="{EDD0DE71-A21A-489E-B6E4-EF994EC57CB7}" presName="spaceRect" presStyleCnt="0"/>
      <dgm:spPr/>
    </dgm:pt>
    <dgm:pt modelId="{93246CD1-5493-4945-B9F5-3344BDD11605}" type="pres">
      <dgm:prSet presAssocID="{EDD0DE71-A21A-489E-B6E4-EF994EC57CB7}" presName="parTx" presStyleLbl="revTx" presStyleIdx="0" presStyleCnt="3" custScaleX="72122" custScaleY="80624" custLinFactNeighborX="-15328" custLinFactNeighborY="-1114">
        <dgm:presLayoutVars>
          <dgm:chMax val="0"/>
          <dgm:chPref val="0"/>
        </dgm:presLayoutVars>
      </dgm:prSet>
      <dgm:spPr/>
    </dgm:pt>
    <dgm:pt modelId="{68A9F7FF-7931-40A4-AD6D-24E0598A4110}" type="pres">
      <dgm:prSet presAssocID="{85FC0344-6BE7-4CAA-B7AD-D280E098B98A}" presName="sibTrans" presStyleCnt="0"/>
      <dgm:spPr/>
    </dgm:pt>
    <dgm:pt modelId="{C4D238A8-0579-40FB-9687-181060F8AEA0}" type="pres">
      <dgm:prSet presAssocID="{7F10BA90-75BE-4CC0-A3E9-960E75BE73AB}" presName="compNode" presStyleCnt="0"/>
      <dgm:spPr/>
    </dgm:pt>
    <dgm:pt modelId="{2A2A62B8-1320-4A47-8434-E5C4A7426D2D}" type="pres">
      <dgm:prSet presAssocID="{7F10BA90-75BE-4CC0-A3E9-960E75BE73AB}" presName="bgRect" presStyleLbl="bgShp" presStyleIdx="1" presStyleCnt="3"/>
      <dgm:spPr/>
    </dgm:pt>
    <dgm:pt modelId="{699A0D41-B5FC-4D00-AA94-FBD2663F87B5}" type="pres">
      <dgm:prSet presAssocID="{7F10BA90-75BE-4CC0-A3E9-960E75BE73AB}"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oup"/>
        </a:ext>
      </dgm:extLst>
    </dgm:pt>
    <dgm:pt modelId="{BA6E0629-1017-4C2B-B6BA-809CC94786CA}" type="pres">
      <dgm:prSet presAssocID="{7F10BA90-75BE-4CC0-A3E9-960E75BE73AB}" presName="spaceRect" presStyleCnt="0"/>
      <dgm:spPr/>
    </dgm:pt>
    <dgm:pt modelId="{3414D6D5-C236-4A82-B941-32D9A964955F}" type="pres">
      <dgm:prSet presAssocID="{7F10BA90-75BE-4CC0-A3E9-960E75BE73AB}" presName="parTx" presStyleLbl="revTx" presStyleIdx="1" presStyleCnt="3">
        <dgm:presLayoutVars>
          <dgm:chMax val="0"/>
          <dgm:chPref val="0"/>
        </dgm:presLayoutVars>
      </dgm:prSet>
      <dgm:spPr/>
    </dgm:pt>
    <dgm:pt modelId="{4B9EFC31-5E68-4FDF-83A7-34EA53969EC6}" type="pres">
      <dgm:prSet presAssocID="{4F1CF572-41D3-44F2-980E-4A97A227F263}" presName="sibTrans" presStyleCnt="0"/>
      <dgm:spPr/>
    </dgm:pt>
    <dgm:pt modelId="{B4D69B91-120E-4154-8547-FCA186C10A35}" type="pres">
      <dgm:prSet presAssocID="{C2D924FC-EA8C-49A6-94BF-5947B0FF45BD}" presName="compNode" presStyleCnt="0"/>
      <dgm:spPr/>
    </dgm:pt>
    <dgm:pt modelId="{8DBE4B98-2ECE-4F60-9080-A221FFB79B62}" type="pres">
      <dgm:prSet presAssocID="{C2D924FC-EA8C-49A6-94BF-5947B0FF45BD}" presName="bgRect" presStyleLbl="bgShp" presStyleIdx="2" presStyleCnt="3"/>
      <dgm:spPr/>
    </dgm:pt>
    <dgm:pt modelId="{4B2FF8EF-9FC8-477D-A314-008567E0B247}" type="pres">
      <dgm:prSet presAssocID="{C2D924FC-EA8C-49A6-94BF-5947B0FF45BD}" presName="iconRect" presStyleLbl="node1" presStyleIdx="2" presStyleCnt="3" custLinFactNeighborX="-539" custLinFactNeighborY="1193"/>
      <dgm:spPr>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5026F056-6BF9-4FC2-A9A8-E02641F4551E}" type="pres">
      <dgm:prSet presAssocID="{C2D924FC-EA8C-49A6-94BF-5947B0FF45BD}" presName="spaceRect" presStyleCnt="0"/>
      <dgm:spPr/>
    </dgm:pt>
    <dgm:pt modelId="{8EA7B0CE-DD27-4C98-A13C-6A953F1BD91B}" type="pres">
      <dgm:prSet presAssocID="{C2D924FC-EA8C-49A6-94BF-5947B0FF45BD}" presName="parTx" presStyleLbl="revTx" presStyleIdx="2" presStyleCnt="3">
        <dgm:presLayoutVars>
          <dgm:chMax val="0"/>
          <dgm:chPref val="0"/>
        </dgm:presLayoutVars>
      </dgm:prSet>
      <dgm:spPr/>
    </dgm:pt>
  </dgm:ptLst>
  <dgm:cxnLst>
    <dgm:cxn modelId="{A28CC013-FFB1-4CE4-8525-84CD5645BF23}" srcId="{921ADA0C-90A5-4F82-8F7E-0A43922D2BA2}" destId="{7F10BA90-75BE-4CC0-A3E9-960E75BE73AB}" srcOrd="1" destOrd="0" parTransId="{8DC5742E-1504-488D-9F17-BED61D3935CC}" sibTransId="{4F1CF572-41D3-44F2-980E-4A97A227F263}"/>
    <dgm:cxn modelId="{EEAA7628-82BF-41F7-8982-4AC5E0E42821}" type="presOf" srcId="{921ADA0C-90A5-4F82-8F7E-0A43922D2BA2}" destId="{5F8478BA-E39E-44D6-B48B-47A3B996394C}" srcOrd="0" destOrd="0" presId="urn:microsoft.com/office/officeart/2018/2/layout/IconVerticalSolidList"/>
    <dgm:cxn modelId="{F878545B-5444-41E9-8965-9E37D0BE51EA}" srcId="{921ADA0C-90A5-4F82-8F7E-0A43922D2BA2}" destId="{EDD0DE71-A21A-489E-B6E4-EF994EC57CB7}" srcOrd="0" destOrd="0" parTransId="{C3461C2D-82EA-4712-8EB7-61A337D53026}" sibTransId="{85FC0344-6BE7-4CAA-B7AD-D280E098B98A}"/>
    <dgm:cxn modelId="{5CBA3F90-EF81-4F79-8217-4D6948062568}" srcId="{921ADA0C-90A5-4F82-8F7E-0A43922D2BA2}" destId="{C2D924FC-EA8C-49A6-94BF-5947B0FF45BD}" srcOrd="2" destOrd="0" parTransId="{B58CBC18-C059-405B-B0DF-9DD3AB2EF027}" sibTransId="{8B78370F-64FB-418F-8A26-B67E66DF7FF0}"/>
    <dgm:cxn modelId="{30B9DE98-6476-4C18-92AD-F03A66090879}" type="presOf" srcId="{7F10BA90-75BE-4CC0-A3E9-960E75BE73AB}" destId="{3414D6D5-C236-4A82-B941-32D9A964955F}" srcOrd="0" destOrd="0" presId="urn:microsoft.com/office/officeart/2018/2/layout/IconVerticalSolidList"/>
    <dgm:cxn modelId="{8BDBA4A4-C08B-49FB-BE80-557E85E835D1}" type="presOf" srcId="{C2D924FC-EA8C-49A6-94BF-5947B0FF45BD}" destId="{8EA7B0CE-DD27-4C98-A13C-6A953F1BD91B}" srcOrd="0" destOrd="0" presId="urn:microsoft.com/office/officeart/2018/2/layout/IconVerticalSolidList"/>
    <dgm:cxn modelId="{4D4909C5-84EC-4BCF-A2BA-BFD7B1138AF7}" type="presOf" srcId="{EDD0DE71-A21A-489E-B6E4-EF994EC57CB7}" destId="{93246CD1-5493-4945-B9F5-3344BDD11605}" srcOrd="0" destOrd="0" presId="urn:microsoft.com/office/officeart/2018/2/layout/IconVerticalSolidList"/>
    <dgm:cxn modelId="{F9AD9921-90C6-4B57-B834-8A9B3D2854B1}" type="presParOf" srcId="{5F8478BA-E39E-44D6-B48B-47A3B996394C}" destId="{CB2867EC-82F6-4897-A7F2-ACFA51A2B159}" srcOrd="0" destOrd="0" presId="urn:microsoft.com/office/officeart/2018/2/layout/IconVerticalSolidList"/>
    <dgm:cxn modelId="{CF0DE454-31D7-4574-B64D-52778E7BD4B7}" type="presParOf" srcId="{CB2867EC-82F6-4897-A7F2-ACFA51A2B159}" destId="{0CAA92FC-C4D4-49C2-A4E4-E0EE625384B9}" srcOrd="0" destOrd="0" presId="urn:microsoft.com/office/officeart/2018/2/layout/IconVerticalSolidList"/>
    <dgm:cxn modelId="{5BA572CE-7A24-4175-A2E4-F4893C95CD66}" type="presParOf" srcId="{CB2867EC-82F6-4897-A7F2-ACFA51A2B159}" destId="{2E5C6D8F-A353-4278-A74F-340686D19080}" srcOrd="1" destOrd="0" presId="urn:microsoft.com/office/officeart/2018/2/layout/IconVerticalSolidList"/>
    <dgm:cxn modelId="{300507B8-37B8-4DAE-824D-7C0A3C01F091}" type="presParOf" srcId="{CB2867EC-82F6-4897-A7F2-ACFA51A2B159}" destId="{8541ADAB-A285-4AA6-AF91-447940AD7CE2}" srcOrd="2" destOrd="0" presId="urn:microsoft.com/office/officeart/2018/2/layout/IconVerticalSolidList"/>
    <dgm:cxn modelId="{93D2508B-F5A8-4953-8FEB-D2B2B98A961E}" type="presParOf" srcId="{CB2867EC-82F6-4897-A7F2-ACFA51A2B159}" destId="{93246CD1-5493-4945-B9F5-3344BDD11605}" srcOrd="3" destOrd="0" presId="urn:microsoft.com/office/officeart/2018/2/layout/IconVerticalSolidList"/>
    <dgm:cxn modelId="{676C64E7-6742-4762-8C44-CC47DBBED8E8}" type="presParOf" srcId="{5F8478BA-E39E-44D6-B48B-47A3B996394C}" destId="{68A9F7FF-7931-40A4-AD6D-24E0598A4110}" srcOrd="1" destOrd="0" presId="urn:microsoft.com/office/officeart/2018/2/layout/IconVerticalSolidList"/>
    <dgm:cxn modelId="{DCBCD4F8-44D4-4291-BFED-184FD44F7B34}" type="presParOf" srcId="{5F8478BA-E39E-44D6-B48B-47A3B996394C}" destId="{C4D238A8-0579-40FB-9687-181060F8AEA0}" srcOrd="2" destOrd="0" presId="urn:microsoft.com/office/officeart/2018/2/layout/IconVerticalSolidList"/>
    <dgm:cxn modelId="{EFAD7817-8837-451A-9220-678DDE5C0AFB}" type="presParOf" srcId="{C4D238A8-0579-40FB-9687-181060F8AEA0}" destId="{2A2A62B8-1320-4A47-8434-E5C4A7426D2D}" srcOrd="0" destOrd="0" presId="urn:microsoft.com/office/officeart/2018/2/layout/IconVerticalSolidList"/>
    <dgm:cxn modelId="{B61F9EA6-6C0E-421C-B44D-4F8C0687A3DC}" type="presParOf" srcId="{C4D238A8-0579-40FB-9687-181060F8AEA0}" destId="{699A0D41-B5FC-4D00-AA94-FBD2663F87B5}" srcOrd="1" destOrd="0" presId="urn:microsoft.com/office/officeart/2018/2/layout/IconVerticalSolidList"/>
    <dgm:cxn modelId="{856E5F68-521E-4B1E-BC57-8678871E32F2}" type="presParOf" srcId="{C4D238A8-0579-40FB-9687-181060F8AEA0}" destId="{BA6E0629-1017-4C2B-B6BA-809CC94786CA}" srcOrd="2" destOrd="0" presId="urn:microsoft.com/office/officeart/2018/2/layout/IconVerticalSolidList"/>
    <dgm:cxn modelId="{3DD0E34E-5CF6-40A0-BD79-DD5D070B63FC}" type="presParOf" srcId="{C4D238A8-0579-40FB-9687-181060F8AEA0}" destId="{3414D6D5-C236-4A82-B941-32D9A964955F}" srcOrd="3" destOrd="0" presId="urn:microsoft.com/office/officeart/2018/2/layout/IconVerticalSolidList"/>
    <dgm:cxn modelId="{DC868E29-30B5-4FFE-B76A-847C45F1FF66}" type="presParOf" srcId="{5F8478BA-E39E-44D6-B48B-47A3B996394C}" destId="{4B9EFC31-5E68-4FDF-83A7-34EA53969EC6}" srcOrd="3" destOrd="0" presId="urn:microsoft.com/office/officeart/2018/2/layout/IconVerticalSolidList"/>
    <dgm:cxn modelId="{31B73B22-56BC-40C1-AFC9-1D1EF40FC661}" type="presParOf" srcId="{5F8478BA-E39E-44D6-B48B-47A3B996394C}" destId="{B4D69B91-120E-4154-8547-FCA186C10A35}" srcOrd="4" destOrd="0" presId="urn:microsoft.com/office/officeart/2018/2/layout/IconVerticalSolidList"/>
    <dgm:cxn modelId="{1E9C229D-D4F6-4C66-977D-947848A21645}" type="presParOf" srcId="{B4D69B91-120E-4154-8547-FCA186C10A35}" destId="{8DBE4B98-2ECE-4F60-9080-A221FFB79B62}" srcOrd="0" destOrd="0" presId="urn:microsoft.com/office/officeart/2018/2/layout/IconVerticalSolidList"/>
    <dgm:cxn modelId="{E6156114-FD2C-4D01-8425-CCCF8468B7AC}" type="presParOf" srcId="{B4D69B91-120E-4154-8547-FCA186C10A35}" destId="{4B2FF8EF-9FC8-477D-A314-008567E0B247}" srcOrd="1" destOrd="0" presId="urn:microsoft.com/office/officeart/2018/2/layout/IconVerticalSolidList"/>
    <dgm:cxn modelId="{31563F43-235D-446A-80FD-CBD2618D9A38}" type="presParOf" srcId="{B4D69B91-120E-4154-8547-FCA186C10A35}" destId="{5026F056-6BF9-4FC2-A9A8-E02641F4551E}" srcOrd="2" destOrd="0" presId="urn:microsoft.com/office/officeart/2018/2/layout/IconVerticalSolidList"/>
    <dgm:cxn modelId="{67DDAC39-BE45-4BE3-820B-34AE3878C6F1}" type="presParOf" srcId="{B4D69B91-120E-4154-8547-FCA186C10A35}" destId="{8EA7B0CE-DD27-4C98-A13C-6A953F1BD9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1ADA0C-90A5-4F82-8F7E-0A43922D2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D0DE71-A21A-489E-B6E4-EF994EC57CB7}">
      <dgm:prSet/>
      <dgm:spPr/>
      <dgm:t>
        <a:bodyPr/>
        <a:lstStyle/>
        <a:p>
          <a:pPr>
            <a:lnSpc>
              <a:spcPct val="100000"/>
            </a:lnSpc>
          </a:pPr>
          <a:r>
            <a:rPr lang="en-US" b="1" dirty="0"/>
            <a:t>APPROVE TRANSFER FROM PERMANENT ROAD TO ROAD &amp; BRIDGE FUND</a:t>
          </a:r>
          <a:endParaRPr lang="en-US" dirty="0"/>
        </a:p>
      </dgm:t>
    </dgm:pt>
    <dgm:pt modelId="{C3461C2D-82EA-4712-8EB7-61A337D53026}" type="parTrans" cxnId="{F878545B-5444-41E9-8965-9E37D0BE51EA}">
      <dgm:prSet/>
      <dgm:spPr/>
      <dgm:t>
        <a:bodyPr/>
        <a:lstStyle/>
        <a:p>
          <a:endParaRPr lang="en-US"/>
        </a:p>
      </dgm:t>
    </dgm:pt>
    <dgm:pt modelId="{85FC0344-6BE7-4CAA-B7AD-D280E098B98A}" type="sibTrans" cxnId="{F878545B-5444-41E9-8965-9E37D0BE51EA}">
      <dgm:prSet/>
      <dgm:spPr/>
      <dgm:t>
        <a:bodyPr/>
        <a:lstStyle/>
        <a:p>
          <a:endParaRPr lang="en-US"/>
        </a:p>
      </dgm:t>
    </dgm:pt>
    <dgm:pt modelId="{7F10BA90-75BE-4CC0-A3E9-960E75BE73AB}">
      <dgm:prSet/>
      <dgm:spPr/>
      <dgm:t>
        <a:bodyPr/>
        <a:lstStyle/>
        <a:p>
          <a:pPr>
            <a:lnSpc>
              <a:spcPct val="100000"/>
            </a:lnSpc>
          </a:pPr>
          <a:r>
            <a:rPr lang="en-US" b="1" dirty="0"/>
            <a:t>APPROVE RESOULUTION NO. 2025-2026 A001 OPPOSING LEGISLATION TO ABOLISH TOWNSHIPS</a:t>
          </a:r>
          <a:endParaRPr lang="en-US" dirty="0"/>
        </a:p>
      </dgm:t>
    </dgm:pt>
    <dgm:pt modelId="{8DC5742E-1504-488D-9F17-BED61D3935CC}" type="parTrans" cxnId="{A28CC013-FFB1-4CE4-8525-84CD5645BF23}">
      <dgm:prSet/>
      <dgm:spPr/>
      <dgm:t>
        <a:bodyPr/>
        <a:lstStyle/>
        <a:p>
          <a:endParaRPr lang="en-US"/>
        </a:p>
      </dgm:t>
    </dgm:pt>
    <dgm:pt modelId="{4F1CF572-41D3-44F2-980E-4A97A227F263}" type="sibTrans" cxnId="{A28CC013-FFB1-4CE4-8525-84CD5645BF23}">
      <dgm:prSet/>
      <dgm:spPr/>
      <dgm:t>
        <a:bodyPr/>
        <a:lstStyle/>
        <a:p>
          <a:endParaRPr lang="en-US"/>
        </a:p>
      </dgm:t>
    </dgm:pt>
    <dgm:pt modelId="{C2D924FC-EA8C-49A6-94BF-5947B0FF45BD}">
      <dgm:prSet/>
      <dgm:spPr/>
      <dgm:t>
        <a:bodyPr/>
        <a:lstStyle/>
        <a:p>
          <a:pPr>
            <a:lnSpc>
              <a:spcPct val="100000"/>
            </a:lnSpc>
          </a:pPr>
          <a:r>
            <a:rPr lang="en-US" b="1" dirty="0"/>
            <a:t>ESTABLISH A COMMITTEE TO IMPLEMENT AN EMERGENCY WARNING SIREN FOR AFTON TOWNSHIP</a:t>
          </a:r>
          <a:endParaRPr lang="en-US" dirty="0"/>
        </a:p>
      </dgm:t>
    </dgm:pt>
    <dgm:pt modelId="{B58CBC18-C059-405B-B0DF-9DD3AB2EF027}" type="parTrans" cxnId="{5CBA3F90-EF81-4F79-8217-4D6948062568}">
      <dgm:prSet/>
      <dgm:spPr/>
      <dgm:t>
        <a:bodyPr/>
        <a:lstStyle/>
        <a:p>
          <a:endParaRPr lang="en-US"/>
        </a:p>
      </dgm:t>
    </dgm:pt>
    <dgm:pt modelId="{8B78370F-64FB-418F-8A26-B67E66DF7FF0}" type="sibTrans" cxnId="{5CBA3F90-EF81-4F79-8217-4D6948062568}">
      <dgm:prSet/>
      <dgm:spPr/>
      <dgm:t>
        <a:bodyPr/>
        <a:lstStyle/>
        <a:p>
          <a:endParaRPr lang="en-US"/>
        </a:p>
      </dgm:t>
    </dgm:pt>
    <dgm:pt modelId="{BEB4AAE4-4FF9-43CB-AFFE-A6E76324A8A8}">
      <dgm:prSet custT="1"/>
      <dgm:spPr/>
      <dgm:t>
        <a:bodyPr/>
        <a:lstStyle/>
        <a:p>
          <a:pPr>
            <a:lnSpc>
              <a:spcPct val="100000"/>
            </a:lnSpc>
          </a:pPr>
          <a:r>
            <a:rPr lang="en-US" sz="2200" b="1" dirty="0"/>
            <a:t>ESTABISH A BUILDING COMMITTEE TO PLAN FOR A FUTURE TOWN GARAGE</a:t>
          </a:r>
        </a:p>
      </dgm:t>
    </dgm:pt>
    <dgm:pt modelId="{B605A284-486F-4127-9A8A-3FA7BDF79A96}" type="parTrans" cxnId="{62F057C2-314F-4F7E-9C00-761653DF9C58}">
      <dgm:prSet/>
      <dgm:spPr/>
      <dgm:t>
        <a:bodyPr/>
        <a:lstStyle/>
        <a:p>
          <a:endParaRPr lang="en-US"/>
        </a:p>
      </dgm:t>
    </dgm:pt>
    <dgm:pt modelId="{80749A44-9E64-4B34-9AF4-C128087CD9A5}" type="sibTrans" cxnId="{62F057C2-314F-4F7E-9C00-761653DF9C58}">
      <dgm:prSet/>
      <dgm:spPr/>
      <dgm:t>
        <a:bodyPr/>
        <a:lstStyle/>
        <a:p>
          <a:endParaRPr lang="en-US"/>
        </a:p>
      </dgm:t>
    </dgm:pt>
    <dgm:pt modelId="{5F8478BA-E39E-44D6-B48B-47A3B996394C}" type="pres">
      <dgm:prSet presAssocID="{921ADA0C-90A5-4F82-8F7E-0A43922D2BA2}" presName="root" presStyleCnt="0">
        <dgm:presLayoutVars>
          <dgm:dir/>
          <dgm:resizeHandles val="exact"/>
        </dgm:presLayoutVars>
      </dgm:prSet>
      <dgm:spPr/>
    </dgm:pt>
    <dgm:pt modelId="{CB2867EC-82F6-4897-A7F2-ACFA51A2B159}" type="pres">
      <dgm:prSet presAssocID="{EDD0DE71-A21A-489E-B6E4-EF994EC57CB7}" presName="compNode" presStyleCnt="0"/>
      <dgm:spPr/>
    </dgm:pt>
    <dgm:pt modelId="{0CAA92FC-C4D4-49C2-A4E4-E0EE625384B9}" type="pres">
      <dgm:prSet presAssocID="{EDD0DE71-A21A-489E-B6E4-EF994EC57CB7}" presName="bgRect" presStyleLbl="bgShp" presStyleIdx="0" presStyleCnt="4"/>
      <dgm:spPr/>
    </dgm:pt>
    <dgm:pt modelId="{2E5C6D8F-A353-4278-A74F-340686D19080}" type="pres">
      <dgm:prSet presAssocID="{EDD0DE71-A21A-489E-B6E4-EF994EC57CB7}" presName="iconRect" presStyleLbl="nod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r"/>
        </a:ext>
      </dgm:extLst>
    </dgm:pt>
    <dgm:pt modelId="{8541ADAB-A285-4AA6-AF91-447940AD7CE2}" type="pres">
      <dgm:prSet presAssocID="{EDD0DE71-A21A-489E-B6E4-EF994EC57CB7}" presName="spaceRect" presStyleCnt="0"/>
      <dgm:spPr/>
    </dgm:pt>
    <dgm:pt modelId="{93246CD1-5493-4945-B9F5-3344BDD11605}" type="pres">
      <dgm:prSet presAssocID="{EDD0DE71-A21A-489E-B6E4-EF994EC57CB7}" presName="parTx" presStyleLbl="revTx" presStyleIdx="0" presStyleCnt="4">
        <dgm:presLayoutVars>
          <dgm:chMax val="0"/>
          <dgm:chPref val="0"/>
        </dgm:presLayoutVars>
      </dgm:prSet>
      <dgm:spPr/>
    </dgm:pt>
    <dgm:pt modelId="{68A9F7FF-7931-40A4-AD6D-24E0598A4110}" type="pres">
      <dgm:prSet presAssocID="{85FC0344-6BE7-4CAA-B7AD-D280E098B98A}" presName="sibTrans" presStyleCnt="0"/>
      <dgm:spPr/>
    </dgm:pt>
    <dgm:pt modelId="{C4D238A8-0579-40FB-9687-181060F8AEA0}" type="pres">
      <dgm:prSet presAssocID="{7F10BA90-75BE-4CC0-A3E9-960E75BE73AB}" presName="compNode" presStyleCnt="0"/>
      <dgm:spPr/>
    </dgm:pt>
    <dgm:pt modelId="{2A2A62B8-1320-4A47-8434-E5C4A7426D2D}" type="pres">
      <dgm:prSet presAssocID="{7F10BA90-75BE-4CC0-A3E9-960E75BE73AB}" presName="bgRect" presStyleLbl="bgShp" presStyleIdx="1" presStyleCnt="4"/>
      <dgm:spPr/>
    </dgm:pt>
    <dgm:pt modelId="{699A0D41-B5FC-4D00-AA94-FBD2663F87B5}" type="pres">
      <dgm:prSet presAssocID="{7F10BA90-75BE-4CC0-A3E9-960E75BE73A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BA6E0629-1017-4C2B-B6BA-809CC94786CA}" type="pres">
      <dgm:prSet presAssocID="{7F10BA90-75BE-4CC0-A3E9-960E75BE73AB}" presName="spaceRect" presStyleCnt="0"/>
      <dgm:spPr/>
    </dgm:pt>
    <dgm:pt modelId="{3414D6D5-C236-4A82-B941-32D9A964955F}" type="pres">
      <dgm:prSet presAssocID="{7F10BA90-75BE-4CC0-A3E9-960E75BE73AB}" presName="parTx" presStyleLbl="revTx" presStyleIdx="1" presStyleCnt="4">
        <dgm:presLayoutVars>
          <dgm:chMax val="0"/>
          <dgm:chPref val="0"/>
        </dgm:presLayoutVars>
      </dgm:prSet>
      <dgm:spPr/>
    </dgm:pt>
    <dgm:pt modelId="{4B9EFC31-5E68-4FDF-83A7-34EA53969EC6}" type="pres">
      <dgm:prSet presAssocID="{4F1CF572-41D3-44F2-980E-4A97A227F263}" presName="sibTrans" presStyleCnt="0"/>
      <dgm:spPr/>
    </dgm:pt>
    <dgm:pt modelId="{B4D69B91-120E-4154-8547-FCA186C10A35}" type="pres">
      <dgm:prSet presAssocID="{C2D924FC-EA8C-49A6-94BF-5947B0FF45BD}" presName="compNode" presStyleCnt="0"/>
      <dgm:spPr/>
    </dgm:pt>
    <dgm:pt modelId="{8DBE4B98-2ECE-4F60-9080-A221FFB79B62}" type="pres">
      <dgm:prSet presAssocID="{C2D924FC-EA8C-49A6-94BF-5947B0FF45BD}" presName="bgRect" presStyleLbl="bgShp" presStyleIdx="2" presStyleCnt="4" custLinFactNeighborX="-904" custLinFactNeighborY="43"/>
      <dgm:spPr/>
    </dgm:pt>
    <dgm:pt modelId="{4B2FF8EF-9FC8-477D-A314-008567E0B247}" type="pres">
      <dgm:prSet presAssocID="{C2D924FC-EA8C-49A6-94BF-5947B0FF45BD}" presName="iconRect" presStyleLbl="node1" presStyleIdx="2"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Megaphone"/>
        </a:ext>
      </dgm:extLst>
    </dgm:pt>
    <dgm:pt modelId="{5026F056-6BF9-4FC2-A9A8-E02641F4551E}" type="pres">
      <dgm:prSet presAssocID="{C2D924FC-EA8C-49A6-94BF-5947B0FF45BD}" presName="spaceRect" presStyleCnt="0"/>
      <dgm:spPr/>
    </dgm:pt>
    <dgm:pt modelId="{8EA7B0CE-DD27-4C98-A13C-6A953F1BD91B}" type="pres">
      <dgm:prSet presAssocID="{C2D924FC-EA8C-49A6-94BF-5947B0FF45BD}" presName="parTx" presStyleLbl="revTx" presStyleIdx="2" presStyleCnt="4">
        <dgm:presLayoutVars>
          <dgm:chMax val="0"/>
          <dgm:chPref val="0"/>
        </dgm:presLayoutVars>
      </dgm:prSet>
      <dgm:spPr/>
    </dgm:pt>
    <dgm:pt modelId="{6BB9B9A8-7561-4F6A-8CBE-999A906BE7B7}" type="pres">
      <dgm:prSet presAssocID="{8B78370F-64FB-418F-8A26-B67E66DF7FF0}" presName="sibTrans" presStyleCnt="0"/>
      <dgm:spPr/>
    </dgm:pt>
    <dgm:pt modelId="{1321D82E-0EAC-43A6-A454-A890662B66B3}" type="pres">
      <dgm:prSet presAssocID="{BEB4AAE4-4FF9-43CB-AFFE-A6E76324A8A8}" presName="compNode" presStyleCnt="0"/>
      <dgm:spPr/>
    </dgm:pt>
    <dgm:pt modelId="{77CCB730-4319-4F50-8623-21ECAF244B08}" type="pres">
      <dgm:prSet presAssocID="{BEB4AAE4-4FF9-43CB-AFFE-A6E76324A8A8}" presName="bgRect" presStyleLbl="bgShp" presStyleIdx="3" presStyleCnt="4"/>
      <dgm:spPr/>
    </dgm:pt>
    <dgm:pt modelId="{D5FB7389-C7E0-45DD-AF00-3214DD5728AD}" type="pres">
      <dgm:prSet presAssocID="{BEB4AAE4-4FF9-43CB-AFFE-A6E76324A8A8}" presName="iconRect" presStyleLbl="node1" presStyleIdx="3" presStyleCnt="4"/>
      <dgm:spPr>
        <a:blipFill>
          <a:blip xmlns:r="http://schemas.openxmlformats.org/officeDocument/2006/relationships"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rcRect/>
          <a:stretch>
            <a:fillRect/>
          </a:stretch>
        </a:blipFill>
      </dgm:spPr>
    </dgm:pt>
    <dgm:pt modelId="{82544DDE-FAF6-4DC1-9FC7-94AE7C4C5603}" type="pres">
      <dgm:prSet presAssocID="{BEB4AAE4-4FF9-43CB-AFFE-A6E76324A8A8}" presName="spaceRect" presStyleCnt="0"/>
      <dgm:spPr/>
    </dgm:pt>
    <dgm:pt modelId="{6E0100F4-F993-4CE1-9D49-5F69433021B2}" type="pres">
      <dgm:prSet presAssocID="{BEB4AAE4-4FF9-43CB-AFFE-A6E76324A8A8}" presName="parTx" presStyleLbl="revTx" presStyleIdx="3" presStyleCnt="4">
        <dgm:presLayoutVars>
          <dgm:chMax val="0"/>
          <dgm:chPref val="0"/>
        </dgm:presLayoutVars>
      </dgm:prSet>
      <dgm:spPr/>
    </dgm:pt>
  </dgm:ptLst>
  <dgm:cxnLst>
    <dgm:cxn modelId="{A28CC013-FFB1-4CE4-8525-84CD5645BF23}" srcId="{921ADA0C-90A5-4F82-8F7E-0A43922D2BA2}" destId="{7F10BA90-75BE-4CC0-A3E9-960E75BE73AB}" srcOrd="1" destOrd="0" parTransId="{8DC5742E-1504-488D-9F17-BED61D3935CC}" sibTransId="{4F1CF572-41D3-44F2-980E-4A97A227F263}"/>
    <dgm:cxn modelId="{EEAA7628-82BF-41F7-8982-4AC5E0E42821}" type="presOf" srcId="{921ADA0C-90A5-4F82-8F7E-0A43922D2BA2}" destId="{5F8478BA-E39E-44D6-B48B-47A3B996394C}" srcOrd="0" destOrd="0" presId="urn:microsoft.com/office/officeart/2018/2/layout/IconVerticalSolidList"/>
    <dgm:cxn modelId="{F878545B-5444-41E9-8965-9E37D0BE51EA}" srcId="{921ADA0C-90A5-4F82-8F7E-0A43922D2BA2}" destId="{EDD0DE71-A21A-489E-B6E4-EF994EC57CB7}" srcOrd="0" destOrd="0" parTransId="{C3461C2D-82EA-4712-8EB7-61A337D53026}" sibTransId="{85FC0344-6BE7-4CAA-B7AD-D280E098B98A}"/>
    <dgm:cxn modelId="{5CBA3F90-EF81-4F79-8217-4D6948062568}" srcId="{921ADA0C-90A5-4F82-8F7E-0A43922D2BA2}" destId="{C2D924FC-EA8C-49A6-94BF-5947B0FF45BD}" srcOrd="2" destOrd="0" parTransId="{B58CBC18-C059-405B-B0DF-9DD3AB2EF027}" sibTransId="{8B78370F-64FB-418F-8A26-B67E66DF7FF0}"/>
    <dgm:cxn modelId="{30B9DE98-6476-4C18-92AD-F03A66090879}" type="presOf" srcId="{7F10BA90-75BE-4CC0-A3E9-960E75BE73AB}" destId="{3414D6D5-C236-4A82-B941-32D9A964955F}" srcOrd="0" destOrd="0" presId="urn:microsoft.com/office/officeart/2018/2/layout/IconVerticalSolidList"/>
    <dgm:cxn modelId="{8BDBA4A4-C08B-49FB-BE80-557E85E835D1}" type="presOf" srcId="{C2D924FC-EA8C-49A6-94BF-5947B0FF45BD}" destId="{8EA7B0CE-DD27-4C98-A13C-6A953F1BD91B}" srcOrd="0" destOrd="0" presId="urn:microsoft.com/office/officeart/2018/2/layout/IconVerticalSolidList"/>
    <dgm:cxn modelId="{62F057C2-314F-4F7E-9C00-761653DF9C58}" srcId="{921ADA0C-90A5-4F82-8F7E-0A43922D2BA2}" destId="{BEB4AAE4-4FF9-43CB-AFFE-A6E76324A8A8}" srcOrd="3" destOrd="0" parTransId="{B605A284-486F-4127-9A8A-3FA7BDF79A96}" sibTransId="{80749A44-9E64-4B34-9AF4-C128087CD9A5}"/>
    <dgm:cxn modelId="{4D4909C5-84EC-4BCF-A2BA-BFD7B1138AF7}" type="presOf" srcId="{EDD0DE71-A21A-489E-B6E4-EF994EC57CB7}" destId="{93246CD1-5493-4945-B9F5-3344BDD11605}" srcOrd="0" destOrd="0" presId="urn:microsoft.com/office/officeart/2018/2/layout/IconVerticalSolidList"/>
    <dgm:cxn modelId="{A2C542EA-FB41-4D57-A505-A18898F6828B}" type="presOf" srcId="{BEB4AAE4-4FF9-43CB-AFFE-A6E76324A8A8}" destId="{6E0100F4-F993-4CE1-9D49-5F69433021B2}" srcOrd="0" destOrd="0" presId="urn:microsoft.com/office/officeart/2018/2/layout/IconVerticalSolidList"/>
    <dgm:cxn modelId="{F9AD9921-90C6-4B57-B834-8A9B3D2854B1}" type="presParOf" srcId="{5F8478BA-E39E-44D6-B48B-47A3B996394C}" destId="{CB2867EC-82F6-4897-A7F2-ACFA51A2B159}" srcOrd="0" destOrd="0" presId="urn:microsoft.com/office/officeart/2018/2/layout/IconVerticalSolidList"/>
    <dgm:cxn modelId="{CF0DE454-31D7-4574-B64D-52778E7BD4B7}" type="presParOf" srcId="{CB2867EC-82F6-4897-A7F2-ACFA51A2B159}" destId="{0CAA92FC-C4D4-49C2-A4E4-E0EE625384B9}" srcOrd="0" destOrd="0" presId="urn:microsoft.com/office/officeart/2018/2/layout/IconVerticalSolidList"/>
    <dgm:cxn modelId="{5BA572CE-7A24-4175-A2E4-F4893C95CD66}" type="presParOf" srcId="{CB2867EC-82F6-4897-A7F2-ACFA51A2B159}" destId="{2E5C6D8F-A353-4278-A74F-340686D19080}" srcOrd="1" destOrd="0" presId="urn:microsoft.com/office/officeart/2018/2/layout/IconVerticalSolidList"/>
    <dgm:cxn modelId="{300507B8-37B8-4DAE-824D-7C0A3C01F091}" type="presParOf" srcId="{CB2867EC-82F6-4897-A7F2-ACFA51A2B159}" destId="{8541ADAB-A285-4AA6-AF91-447940AD7CE2}" srcOrd="2" destOrd="0" presId="urn:microsoft.com/office/officeart/2018/2/layout/IconVerticalSolidList"/>
    <dgm:cxn modelId="{93D2508B-F5A8-4953-8FEB-D2B2B98A961E}" type="presParOf" srcId="{CB2867EC-82F6-4897-A7F2-ACFA51A2B159}" destId="{93246CD1-5493-4945-B9F5-3344BDD11605}" srcOrd="3" destOrd="0" presId="urn:microsoft.com/office/officeart/2018/2/layout/IconVerticalSolidList"/>
    <dgm:cxn modelId="{676C64E7-6742-4762-8C44-CC47DBBED8E8}" type="presParOf" srcId="{5F8478BA-E39E-44D6-B48B-47A3B996394C}" destId="{68A9F7FF-7931-40A4-AD6D-24E0598A4110}" srcOrd="1" destOrd="0" presId="urn:microsoft.com/office/officeart/2018/2/layout/IconVerticalSolidList"/>
    <dgm:cxn modelId="{DCBCD4F8-44D4-4291-BFED-184FD44F7B34}" type="presParOf" srcId="{5F8478BA-E39E-44D6-B48B-47A3B996394C}" destId="{C4D238A8-0579-40FB-9687-181060F8AEA0}" srcOrd="2" destOrd="0" presId="urn:microsoft.com/office/officeart/2018/2/layout/IconVerticalSolidList"/>
    <dgm:cxn modelId="{EFAD7817-8837-451A-9220-678DDE5C0AFB}" type="presParOf" srcId="{C4D238A8-0579-40FB-9687-181060F8AEA0}" destId="{2A2A62B8-1320-4A47-8434-E5C4A7426D2D}" srcOrd="0" destOrd="0" presId="urn:microsoft.com/office/officeart/2018/2/layout/IconVerticalSolidList"/>
    <dgm:cxn modelId="{B61F9EA6-6C0E-421C-B44D-4F8C0687A3DC}" type="presParOf" srcId="{C4D238A8-0579-40FB-9687-181060F8AEA0}" destId="{699A0D41-B5FC-4D00-AA94-FBD2663F87B5}" srcOrd="1" destOrd="0" presId="urn:microsoft.com/office/officeart/2018/2/layout/IconVerticalSolidList"/>
    <dgm:cxn modelId="{856E5F68-521E-4B1E-BC57-8678871E32F2}" type="presParOf" srcId="{C4D238A8-0579-40FB-9687-181060F8AEA0}" destId="{BA6E0629-1017-4C2B-B6BA-809CC94786CA}" srcOrd="2" destOrd="0" presId="urn:microsoft.com/office/officeart/2018/2/layout/IconVerticalSolidList"/>
    <dgm:cxn modelId="{3DD0E34E-5CF6-40A0-BD79-DD5D070B63FC}" type="presParOf" srcId="{C4D238A8-0579-40FB-9687-181060F8AEA0}" destId="{3414D6D5-C236-4A82-B941-32D9A964955F}" srcOrd="3" destOrd="0" presId="urn:microsoft.com/office/officeart/2018/2/layout/IconVerticalSolidList"/>
    <dgm:cxn modelId="{DC868E29-30B5-4FFE-B76A-847C45F1FF66}" type="presParOf" srcId="{5F8478BA-E39E-44D6-B48B-47A3B996394C}" destId="{4B9EFC31-5E68-4FDF-83A7-34EA53969EC6}" srcOrd="3" destOrd="0" presId="urn:microsoft.com/office/officeart/2018/2/layout/IconVerticalSolidList"/>
    <dgm:cxn modelId="{31B73B22-56BC-40C1-AFC9-1D1EF40FC661}" type="presParOf" srcId="{5F8478BA-E39E-44D6-B48B-47A3B996394C}" destId="{B4D69B91-120E-4154-8547-FCA186C10A35}" srcOrd="4" destOrd="0" presId="urn:microsoft.com/office/officeart/2018/2/layout/IconVerticalSolidList"/>
    <dgm:cxn modelId="{1E9C229D-D4F6-4C66-977D-947848A21645}" type="presParOf" srcId="{B4D69B91-120E-4154-8547-FCA186C10A35}" destId="{8DBE4B98-2ECE-4F60-9080-A221FFB79B62}" srcOrd="0" destOrd="0" presId="urn:microsoft.com/office/officeart/2018/2/layout/IconVerticalSolidList"/>
    <dgm:cxn modelId="{E6156114-FD2C-4D01-8425-CCCF8468B7AC}" type="presParOf" srcId="{B4D69B91-120E-4154-8547-FCA186C10A35}" destId="{4B2FF8EF-9FC8-477D-A314-008567E0B247}" srcOrd="1" destOrd="0" presId="urn:microsoft.com/office/officeart/2018/2/layout/IconVerticalSolidList"/>
    <dgm:cxn modelId="{31563F43-235D-446A-80FD-CBD2618D9A38}" type="presParOf" srcId="{B4D69B91-120E-4154-8547-FCA186C10A35}" destId="{5026F056-6BF9-4FC2-A9A8-E02641F4551E}" srcOrd="2" destOrd="0" presId="urn:microsoft.com/office/officeart/2018/2/layout/IconVerticalSolidList"/>
    <dgm:cxn modelId="{67DDAC39-BE45-4BE3-820B-34AE3878C6F1}" type="presParOf" srcId="{B4D69B91-120E-4154-8547-FCA186C10A35}" destId="{8EA7B0CE-DD27-4C98-A13C-6A953F1BD91B}" srcOrd="3" destOrd="0" presId="urn:microsoft.com/office/officeart/2018/2/layout/IconVerticalSolidList"/>
    <dgm:cxn modelId="{44BB1370-CDF0-4717-A6D2-ADDF23164D3D}" type="presParOf" srcId="{5F8478BA-E39E-44D6-B48B-47A3B996394C}" destId="{6BB9B9A8-7561-4F6A-8CBE-999A906BE7B7}" srcOrd="5" destOrd="0" presId="urn:microsoft.com/office/officeart/2018/2/layout/IconVerticalSolidList"/>
    <dgm:cxn modelId="{5EC590E4-4536-4490-8121-243C7FC7DD18}" type="presParOf" srcId="{5F8478BA-E39E-44D6-B48B-47A3B996394C}" destId="{1321D82E-0EAC-43A6-A454-A890662B66B3}" srcOrd="6" destOrd="0" presId="urn:microsoft.com/office/officeart/2018/2/layout/IconVerticalSolidList"/>
    <dgm:cxn modelId="{8044C45D-596E-4F4A-8FB4-3A30C52BDE6C}" type="presParOf" srcId="{1321D82E-0EAC-43A6-A454-A890662B66B3}" destId="{77CCB730-4319-4F50-8623-21ECAF244B08}" srcOrd="0" destOrd="0" presId="urn:microsoft.com/office/officeart/2018/2/layout/IconVerticalSolidList"/>
    <dgm:cxn modelId="{F3D5A6CD-4B0D-43E4-BCA4-E5892D9FD9E3}" type="presParOf" srcId="{1321D82E-0EAC-43A6-A454-A890662B66B3}" destId="{D5FB7389-C7E0-45DD-AF00-3214DD5728AD}" srcOrd="1" destOrd="0" presId="urn:microsoft.com/office/officeart/2018/2/layout/IconVerticalSolidList"/>
    <dgm:cxn modelId="{9D05C137-6815-46B9-8F66-3E5E0AB723E0}" type="presParOf" srcId="{1321D82E-0EAC-43A6-A454-A890662B66B3}" destId="{82544DDE-FAF6-4DC1-9FC7-94AE7C4C5603}" srcOrd="2" destOrd="0" presId="urn:microsoft.com/office/officeart/2018/2/layout/IconVerticalSolidList"/>
    <dgm:cxn modelId="{E08087DC-CFAA-44FE-B26E-AF0F15988F9D}" type="presParOf" srcId="{1321D82E-0EAC-43A6-A454-A890662B66B3}" destId="{6E0100F4-F993-4CE1-9D49-5F69433021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1ADA0C-90A5-4F82-8F7E-0A43922D2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D0DE71-A21A-489E-B6E4-EF994EC57CB7}">
      <dgm:prSet custT="1"/>
      <dgm:spPr/>
      <dgm:t>
        <a:bodyPr/>
        <a:lstStyle/>
        <a:p>
          <a:pPr>
            <a:lnSpc>
              <a:spcPct val="100000"/>
            </a:lnSpc>
          </a:pPr>
          <a:r>
            <a:rPr lang="en-US" sz="2200" b="1" dirty="0"/>
            <a:t>MOTION TO SET PLACD AND TIME FOR 2025-26 REGULAR TOWNSHIP MEETINGS</a:t>
          </a:r>
          <a:endParaRPr lang="en-US" sz="2200" dirty="0"/>
        </a:p>
      </dgm:t>
    </dgm:pt>
    <dgm:pt modelId="{C3461C2D-82EA-4712-8EB7-61A337D53026}" type="parTrans" cxnId="{F878545B-5444-41E9-8965-9E37D0BE51EA}">
      <dgm:prSet/>
      <dgm:spPr/>
      <dgm:t>
        <a:bodyPr/>
        <a:lstStyle/>
        <a:p>
          <a:endParaRPr lang="en-US"/>
        </a:p>
      </dgm:t>
    </dgm:pt>
    <dgm:pt modelId="{85FC0344-6BE7-4CAA-B7AD-D280E098B98A}" type="sibTrans" cxnId="{F878545B-5444-41E9-8965-9E37D0BE51EA}">
      <dgm:prSet/>
      <dgm:spPr/>
      <dgm:t>
        <a:bodyPr/>
        <a:lstStyle/>
        <a:p>
          <a:endParaRPr lang="en-US"/>
        </a:p>
      </dgm:t>
    </dgm:pt>
    <dgm:pt modelId="{C2D924FC-EA8C-49A6-94BF-5947B0FF45BD}">
      <dgm:prSet custT="1"/>
      <dgm:spPr/>
      <dgm:t>
        <a:bodyPr/>
        <a:lstStyle/>
        <a:p>
          <a:pPr>
            <a:lnSpc>
              <a:spcPct val="100000"/>
            </a:lnSpc>
          </a:pPr>
          <a:r>
            <a:rPr lang="en-US" sz="2200" b="1" dirty="0"/>
            <a:t>MOTION TO SET PLACD AND TIME FOR 2026 ANNUAL TOWNSHIP MEETING</a:t>
          </a:r>
        </a:p>
      </dgm:t>
    </dgm:pt>
    <dgm:pt modelId="{B58CBC18-C059-405B-B0DF-9DD3AB2EF027}" type="parTrans" cxnId="{5CBA3F90-EF81-4F79-8217-4D6948062568}">
      <dgm:prSet/>
      <dgm:spPr/>
      <dgm:t>
        <a:bodyPr/>
        <a:lstStyle/>
        <a:p>
          <a:endParaRPr lang="en-US"/>
        </a:p>
      </dgm:t>
    </dgm:pt>
    <dgm:pt modelId="{8B78370F-64FB-418F-8A26-B67E66DF7FF0}" type="sibTrans" cxnId="{5CBA3F90-EF81-4F79-8217-4D6948062568}">
      <dgm:prSet/>
      <dgm:spPr/>
      <dgm:t>
        <a:bodyPr/>
        <a:lstStyle/>
        <a:p>
          <a:endParaRPr lang="en-US"/>
        </a:p>
      </dgm:t>
    </dgm:pt>
    <dgm:pt modelId="{D462FE4D-A79B-4812-AE3B-9FD4D734D9A4}">
      <dgm:prSet/>
      <dgm:spPr/>
      <dgm:t>
        <a:bodyPr/>
        <a:lstStyle/>
        <a:p>
          <a:pPr>
            <a:lnSpc>
              <a:spcPct val="100000"/>
            </a:lnSpc>
          </a:pPr>
          <a:endParaRPr lang="en-US" dirty="0"/>
        </a:p>
      </dgm:t>
    </dgm:pt>
    <dgm:pt modelId="{10DB6470-324D-4A91-9874-83BC5B2F0BD1}" type="parTrans" cxnId="{316BB799-55DF-4741-B819-3986C1E034F4}">
      <dgm:prSet/>
      <dgm:spPr/>
      <dgm:t>
        <a:bodyPr/>
        <a:lstStyle/>
        <a:p>
          <a:endParaRPr lang="en-US"/>
        </a:p>
      </dgm:t>
    </dgm:pt>
    <dgm:pt modelId="{36E02BAC-CB19-4D70-8198-F4CE6ECCEDF6}" type="sibTrans" cxnId="{316BB799-55DF-4741-B819-3986C1E034F4}">
      <dgm:prSet/>
      <dgm:spPr/>
      <dgm:t>
        <a:bodyPr/>
        <a:lstStyle/>
        <a:p>
          <a:endParaRPr lang="en-US"/>
        </a:p>
      </dgm:t>
    </dgm:pt>
    <dgm:pt modelId="{5F8478BA-E39E-44D6-B48B-47A3B996394C}" type="pres">
      <dgm:prSet presAssocID="{921ADA0C-90A5-4F82-8F7E-0A43922D2BA2}" presName="root" presStyleCnt="0">
        <dgm:presLayoutVars>
          <dgm:dir/>
          <dgm:resizeHandles val="exact"/>
        </dgm:presLayoutVars>
      </dgm:prSet>
      <dgm:spPr/>
    </dgm:pt>
    <dgm:pt modelId="{CB2867EC-82F6-4897-A7F2-ACFA51A2B159}" type="pres">
      <dgm:prSet presAssocID="{EDD0DE71-A21A-489E-B6E4-EF994EC57CB7}" presName="compNode" presStyleCnt="0"/>
      <dgm:spPr/>
    </dgm:pt>
    <dgm:pt modelId="{0CAA92FC-C4D4-49C2-A4E4-E0EE625384B9}" type="pres">
      <dgm:prSet presAssocID="{EDD0DE71-A21A-489E-B6E4-EF994EC57CB7}" presName="bgRect" presStyleLbl="bgShp" presStyleIdx="0" presStyleCnt="3"/>
      <dgm:spPr/>
    </dgm:pt>
    <dgm:pt modelId="{2E5C6D8F-A353-4278-A74F-340686D19080}" type="pres">
      <dgm:prSet presAssocID="{EDD0DE71-A21A-489E-B6E4-EF994EC57CB7}" presName="iconRect" presStyleLbl="node1" presStyleIdx="0" presStyleCnt="3" custLinFactNeighborX="-12049" custLinFactNeighborY="15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dgm:spPr>
    </dgm:pt>
    <dgm:pt modelId="{8541ADAB-A285-4AA6-AF91-447940AD7CE2}" type="pres">
      <dgm:prSet presAssocID="{EDD0DE71-A21A-489E-B6E4-EF994EC57CB7}" presName="spaceRect" presStyleCnt="0"/>
      <dgm:spPr/>
    </dgm:pt>
    <dgm:pt modelId="{93246CD1-5493-4945-B9F5-3344BDD11605}" type="pres">
      <dgm:prSet presAssocID="{EDD0DE71-A21A-489E-B6E4-EF994EC57CB7}" presName="parTx" presStyleLbl="revTx" presStyleIdx="0" presStyleCnt="3">
        <dgm:presLayoutVars>
          <dgm:chMax val="0"/>
          <dgm:chPref val="0"/>
        </dgm:presLayoutVars>
      </dgm:prSet>
      <dgm:spPr/>
    </dgm:pt>
    <dgm:pt modelId="{68A9F7FF-7931-40A4-AD6D-24E0598A4110}" type="pres">
      <dgm:prSet presAssocID="{85FC0344-6BE7-4CAA-B7AD-D280E098B98A}" presName="sibTrans" presStyleCnt="0"/>
      <dgm:spPr/>
    </dgm:pt>
    <dgm:pt modelId="{B4D69B91-120E-4154-8547-FCA186C10A35}" type="pres">
      <dgm:prSet presAssocID="{C2D924FC-EA8C-49A6-94BF-5947B0FF45BD}" presName="compNode" presStyleCnt="0"/>
      <dgm:spPr/>
    </dgm:pt>
    <dgm:pt modelId="{8DBE4B98-2ECE-4F60-9080-A221FFB79B62}" type="pres">
      <dgm:prSet presAssocID="{C2D924FC-EA8C-49A6-94BF-5947B0FF45BD}" presName="bgRect" presStyleLbl="bgShp" presStyleIdx="1" presStyleCnt="3" custLinFactNeighborX="1080" custLinFactNeighborY="-8698"/>
      <dgm:spPr/>
    </dgm:pt>
    <dgm:pt modelId="{4B2FF8EF-9FC8-477D-A314-008567E0B247}" type="pres">
      <dgm:prSet presAssocID="{C2D924FC-EA8C-49A6-94BF-5947B0FF45BD}" presName="iconRect" presStyleLbl="nod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dgm:spPr>
    </dgm:pt>
    <dgm:pt modelId="{5026F056-6BF9-4FC2-A9A8-E02641F4551E}" type="pres">
      <dgm:prSet presAssocID="{C2D924FC-EA8C-49A6-94BF-5947B0FF45BD}" presName="spaceRect" presStyleCnt="0"/>
      <dgm:spPr/>
    </dgm:pt>
    <dgm:pt modelId="{8EA7B0CE-DD27-4C98-A13C-6A953F1BD91B}" type="pres">
      <dgm:prSet presAssocID="{C2D924FC-EA8C-49A6-94BF-5947B0FF45BD}" presName="parTx" presStyleLbl="revTx" presStyleIdx="1" presStyleCnt="3">
        <dgm:presLayoutVars>
          <dgm:chMax val="0"/>
          <dgm:chPref val="0"/>
        </dgm:presLayoutVars>
      </dgm:prSet>
      <dgm:spPr/>
    </dgm:pt>
    <dgm:pt modelId="{51E0DB23-E0BD-42F6-882A-041D56F1BEAA}" type="pres">
      <dgm:prSet presAssocID="{8B78370F-64FB-418F-8A26-B67E66DF7FF0}" presName="sibTrans" presStyleCnt="0"/>
      <dgm:spPr/>
    </dgm:pt>
    <dgm:pt modelId="{B878C634-9C0D-4D4E-A219-3E83255E64CF}" type="pres">
      <dgm:prSet presAssocID="{D462FE4D-A79B-4812-AE3B-9FD4D734D9A4}" presName="compNode" presStyleCnt="0"/>
      <dgm:spPr/>
    </dgm:pt>
    <dgm:pt modelId="{EF7ABF13-29DF-4049-AA3B-473E31923812}" type="pres">
      <dgm:prSet presAssocID="{D462FE4D-A79B-4812-AE3B-9FD4D734D9A4}" presName="bgRect" presStyleLbl="bgShp" presStyleIdx="2" presStyleCnt="3"/>
      <dgm:spPr/>
    </dgm:pt>
    <dgm:pt modelId="{519C1014-C503-4510-B39C-EE15BA97A2DB}" type="pres">
      <dgm:prSet presAssocID="{D462FE4D-A79B-4812-AE3B-9FD4D734D9A4}" presName="iconRect" presStyleLbl="node1" presStyleIdx="2"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08AB51F8-07E9-4AD7-8716-3EDDAB0761D7}" type="pres">
      <dgm:prSet presAssocID="{D462FE4D-A79B-4812-AE3B-9FD4D734D9A4}" presName="spaceRect" presStyleCnt="0"/>
      <dgm:spPr/>
    </dgm:pt>
    <dgm:pt modelId="{7CCF45C2-710A-4C1C-81D1-F36173E403C9}" type="pres">
      <dgm:prSet presAssocID="{D462FE4D-A79B-4812-AE3B-9FD4D734D9A4}" presName="parTx" presStyleLbl="revTx" presStyleIdx="2" presStyleCnt="3">
        <dgm:presLayoutVars>
          <dgm:chMax val="0"/>
          <dgm:chPref val="0"/>
        </dgm:presLayoutVars>
      </dgm:prSet>
      <dgm:spPr/>
    </dgm:pt>
  </dgm:ptLst>
  <dgm:cxnLst>
    <dgm:cxn modelId="{9504DF21-101E-444F-8450-84573E07B4E5}" type="presOf" srcId="{D462FE4D-A79B-4812-AE3B-9FD4D734D9A4}" destId="{7CCF45C2-710A-4C1C-81D1-F36173E403C9}" srcOrd="0" destOrd="0" presId="urn:microsoft.com/office/officeart/2018/2/layout/IconVerticalSolidList"/>
    <dgm:cxn modelId="{EEAA7628-82BF-41F7-8982-4AC5E0E42821}" type="presOf" srcId="{921ADA0C-90A5-4F82-8F7E-0A43922D2BA2}" destId="{5F8478BA-E39E-44D6-B48B-47A3B996394C}" srcOrd="0" destOrd="0" presId="urn:microsoft.com/office/officeart/2018/2/layout/IconVerticalSolidList"/>
    <dgm:cxn modelId="{F878545B-5444-41E9-8965-9E37D0BE51EA}" srcId="{921ADA0C-90A5-4F82-8F7E-0A43922D2BA2}" destId="{EDD0DE71-A21A-489E-B6E4-EF994EC57CB7}" srcOrd="0" destOrd="0" parTransId="{C3461C2D-82EA-4712-8EB7-61A337D53026}" sibTransId="{85FC0344-6BE7-4CAA-B7AD-D280E098B98A}"/>
    <dgm:cxn modelId="{5CBA3F90-EF81-4F79-8217-4D6948062568}" srcId="{921ADA0C-90A5-4F82-8F7E-0A43922D2BA2}" destId="{C2D924FC-EA8C-49A6-94BF-5947B0FF45BD}" srcOrd="1" destOrd="0" parTransId="{B58CBC18-C059-405B-B0DF-9DD3AB2EF027}" sibTransId="{8B78370F-64FB-418F-8A26-B67E66DF7FF0}"/>
    <dgm:cxn modelId="{316BB799-55DF-4741-B819-3986C1E034F4}" srcId="{921ADA0C-90A5-4F82-8F7E-0A43922D2BA2}" destId="{D462FE4D-A79B-4812-AE3B-9FD4D734D9A4}" srcOrd="2" destOrd="0" parTransId="{10DB6470-324D-4A91-9874-83BC5B2F0BD1}" sibTransId="{36E02BAC-CB19-4D70-8198-F4CE6ECCEDF6}"/>
    <dgm:cxn modelId="{8BDBA4A4-C08B-49FB-BE80-557E85E835D1}" type="presOf" srcId="{C2D924FC-EA8C-49A6-94BF-5947B0FF45BD}" destId="{8EA7B0CE-DD27-4C98-A13C-6A953F1BD91B}" srcOrd="0" destOrd="0" presId="urn:microsoft.com/office/officeart/2018/2/layout/IconVerticalSolidList"/>
    <dgm:cxn modelId="{4D4909C5-84EC-4BCF-A2BA-BFD7B1138AF7}" type="presOf" srcId="{EDD0DE71-A21A-489E-B6E4-EF994EC57CB7}" destId="{93246CD1-5493-4945-B9F5-3344BDD11605}" srcOrd="0" destOrd="0" presId="urn:microsoft.com/office/officeart/2018/2/layout/IconVerticalSolidList"/>
    <dgm:cxn modelId="{F9AD9921-90C6-4B57-B834-8A9B3D2854B1}" type="presParOf" srcId="{5F8478BA-E39E-44D6-B48B-47A3B996394C}" destId="{CB2867EC-82F6-4897-A7F2-ACFA51A2B159}" srcOrd="0" destOrd="0" presId="urn:microsoft.com/office/officeart/2018/2/layout/IconVerticalSolidList"/>
    <dgm:cxn modelId="{CF0DE454-31D7-4574-B64D-52778E7BD4B7}" type="presParOf" srcId="{CB2867EC-82F6-4897-A7F2-ACFA51A2B159}" destId="{0CAA92FC-C4D4-49C2-A4E4-E0EE625384B9}" srcOrd="0" destOrd="0" presId="urn:microsoft.com/office/officeart/2018/2/layout/IconVerticalSolidList"/>
    <dgm:cxn modelId="{5BA572CE-7A24-4175-A2E4-F4893C95CD66}" type="presParOf" srcId="{CB2867EC-82F6-4897-A7F2-ACFA51A2B159}" destId="{2E5C6D8F-A353-4278-A74F-340686D19080}" srcOrd="1" destOrd="0" presId="urn:microsoft.com/office/officeart/2018/2/layout/IconVerticalSolidList"/>
    <dgm:cxn modelId="{300507B8-37B8-4DAE-824D-7C0A3C01F091}" type="presParOf" srcId="{CB2867EC-82F6-4897-A7F2-ACFA51A2B159}" destId="{8541ADAB-A285-4AA6-AF91-447940AD7CE2}" srcOrd="2" destOrd="0" presId="urn:microsoft.com/office/officeart/2018/2/layout/IconVerticalSolidList"/>
    <dgm:cxn modelId="{93D2508B-F5A8-4953-8FEB-D2B2B98A961E}" type="presParOf" srcId="{CB2867EC-82F6-4897-A7F2-ACFA51A2B159}" destId="{93246CD1-5493-4945-B9F5-3344BDD11605}" srcOrd="3" destOrd="0" presId="urn:microsoft.com/office/officeart/2018/2/layout/IconVerticalSolidList"/>
    <dgm:cxn modelId="{676C64E7-6742-4762-8C44-CC47DBBED8E8}" type="presParOf" srcId="{5F8478BA-E39E-44D6-B48B-47A3B996394C}" destId="{68A9F7FF-7931-40A4-AD6D-24E0598A4110}" srcOrd="1" destOrd="0" presId="urn:microsoft.com/office/officeart/2018/2/layout/IconVerticalSolidList"/>
    <dgm:cxn modelId="{31B73B22-56BC-40C1-AFC9-1D1EF40FC661}" type="presParOf" srcId="{5F8478BA-E39E-44D6-B48B-47A3B996394C}" destId="{B4D69B91-120E-4154-8547-FCA186C10A35}" srcOrd="2" destOrd="0" presId="urn:microsoft.com/office/officeart/2018/2/layout/IconVerticalSolidList"/>
    <dgm:cxn modelId="{1E9C229D-D4F6-4C66-977D-947848A21645}" type="presParOf" srcId="{B4D69B91-120E-4154-8547-FCA186C10A35}" destId="{8DBE4B98-2ECE-4F60-9080-A221FFB79B62}" srcOrd="0" destOrd="0" presId="urn:microsoft.com/office/officeart/2018/2/layout/IconVerticalSolidList"/>
    <dgm:cxn modelId="{E6156114-FD2C-4D01-8425-CCCF8468B7AC}" type="presParOf" srcId="{B4D69B91-120E-4154-8547-FCA186C10A35}" destId="{4B2FF8EF-9FC8-477D-A314-008567E0B247}" srcOrd="1" destOrd="0" presId="urn:microsoft.com/office/officeart/2018/2/layout/IconVerticalSolidList"/>
    <dgm:cxn modelId="{31563F43-235D-446A-80FD-CBD2618D9A38}" type="presParOf" srcId="{B4D69B91-120E-4154-8547-FCA186C10A35}" destId="{5026F056-6BF9-4FC2-A9A8-E02641F4551E}" srcOrd="2" destOrd="0" presId="urn:microsoft.com/office/officeart/2018/2/layout/IconVerticalSolidList"/>
    <dgm:cxn modelId="{67DDAC39-BE45-4BE3-820B-34AE3878C6F1}" type="presParOf" srcId="{B4D69B91-120E-4154-8547-FCA186C10A35}" destId="{8EA7B0CE-DD27-4C98-A13C-6A953F1BD91B}" srcOrd="3" destOrd="0" presId="urn:microsoft.com/office/officeart/2018/2/layout/IconVerticalSolidList"/>
    <dgm:cxn modelId="{D8F738F1-F30B-44B6-A588-0D61B673B593}" type="presParOf" srcId="{5F8478BA-E39E-44D6-B48B-47A3B996394C}" destId="{51E0DB23-E0BD-42F6-882A-041D56F1BEAA}" srcOrd="3" destOrd="0" presId="urn:microsoft.com/office/officeart/2018/2/layout/IconVerticalSolidList"/>
    <dgm:cxn modelId="{097366D7-C6F4-454A-A9B2-76D63571D506}" type="presParOf" srcId="{5F8478BA-E39E-44D6-B48B-47A3B996394C}" destId="{B878C634-9C0D-4D4E-A219-3E83255E64CF}" srcOrd="4" destOrd="0" presId="urn:microsoft.com/office/officeart/2018/2/layout/IconVerticalSolidList"/>
    <dgm:cxn modelId="{40A6BC28-C859-4572-8DBB-8A696331AEA5}" type="presParOf" srcId="{B878C634-9C0D-4D4E-A219-3E83255E64CF}" destId="{EF7ABF13-29DF-4049-AA3B-473E31923812}" srcOrd="0" destOrd="0" presId="urn:microsoft.com/office/officeart/2018/2/layout/IconVerticalSolidList"/>
    <dgm:cxn modelId="{8345A04D-1458-4F27-97FB-9D56D467305A}" type="presParOf" srcId="{B878C634-9C0D-4D4E-A219-3E83255E64CF}" destId="{519C1014-C503-4510-B39C-EE15BA97A2DB}" srcOrd="1" destOrd="0" presId="urn:microsoft.com/office/officeart/2018/2/layout/IconVerticalSolidList"/>
    <dgm:cxn modelId="{00A793C2-F28A-4A4F-B745-315F23E38EB0}" type="presParOf" srcId="{B878C634-9C0D-4D4E-A219-3E83255E64CF}" destId="{08AB51F8-07E9-4AD7-8716-3EDDAB0761D7}" srcOrd="2" destOrd="0" presId="urn:microsoft.com/office/officeart/2018/2/layout/IconVerticalSolidList"/>
    <dgm:cxn modelId="{4B5B2D4A-DFFA-44B9-8534-8664DE2B048D}" type="presParOf" srcId="{B878C634-9C0D-4D4E-A219-3E83255E64CF}" destId="{7CCF45C2-710A-4C1C-81D1-F36173E403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3FBF6-C31B-4A05-A4AB-AB2334819246}">
      <dsp:nvSpPr>
        <dsp:cNvPr id="0" name=""/>
        <dsp:cNvSpPr/>
      </dsp:nvSpPr>
      <dsp:spPr>
        <a:xfrm>
          <a:off x="0" y="670"/>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94D23-AF0D-4824-BC57-518BD53B0433}">
      <dsp:nvSpPr>
        <dsp:cNvPr id="0" name=""/>
        <dsp:cNvSpPr/>
      </dsp:nvSpPr>
      <dsp:spPr>
        <a:xfrm>
          <a:off x="474614" y="353689"/>
          <a:ext cx="862935" cy="8629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961B3C-ADFE-4760-814E-ADE4E7960E15}">
      <dsp:nvSpPr>
        <dsp:cNvPr id="0" name=""/>
        <dsp:cNvSpPr/>
      </dsp:nvSpPr>
      <dsp:spPr>
        <a:xfrm>
          <a:off x="1812164" y="670"/>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b="1" kern="1200"/>
            <a:t>PLEDGE OF ALLEGIANCE</a:t>
          </a:r>
          <a:endParaRPr lang="en-US" sz="2500" kern="1200"/>
        </a:p>
      </dsp:txBody>
      <dsp:txXfrm>
        <a:off x="1812164" y="670"/>
        <a:ext cx="4536336" cy="1568973"/>
      </dsp:txXfrm>
    </dsp:sp>
    <dsp:sp modelId="{8368AAAD-E6BE-4C5F-AA9B-8194CFA32BD6}">
      <dsp:nvSpPr>
        <dsp:cNvPr id="0" name=""/>
        <dsp:cNvSpPr/>
      </dsp:nvSpPr>
      <dsp:spPr>
        <a:xfrm>
          <a:off x="0" y="1838801"/>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0AEAC-9789-4E80-AB37-E35B73EA5BF7}">
      <dsp:nvSpPr>
        <dsp:cNvPr id="0" name=""/>
        <dsp:cNvSpPr/>
      </dsp:nvSpPr>
      <dsp:spPr>
        <a:xfrm>
          <a:off x="474614" y="2314907"/>
          <a:ext cx="862935" cy="8629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38083E-0AC0-48F4-815D-458864A99CA1}">
      <dsp:nvSpPr>
        <dsp:cNvPr id="0" name=""/>
        <dsp:cNvSpPr/>
      </dsp:nvSpPr>
      <dsp:spPr>
        <a:xfrm>
          <a:off x="1812164" y="1961888"/>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b="1" kern="1200" dirty="0"/>
            <a:t>INTRODUCTION OF THE ELECTED OFFICIALS</a:t>
          </a:r>
          <a:endParaRPr lang="en-US" sz="2500" kern="1200" dirty="0"/>
        </a:p>
      </dsp:txBody>
      <dsp:txXfrm>
        <a:off x="1812164" y="1961888"/>
        <a:ext cx="4536336" cy="1568973"/>
      </dsp:txXfrm>
    </dsp:sp>
    <dsp:sp modelId="{20715C5C-3947-4381-9C46-F405438485A8}">
      <dsp:nvSpPr>
        <dsp:cNvPr id="0" name=""/>
        <dsp:cNvSpPr/>
      </dsp:nvSpPr>
      <dsp:spPr>
        <a:xfrm>
          <a:off x="0" y="3923105"/>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D1D6BD-9534-4E2B-8BDD-605BD5D2EBAF}">
      <dsp:nvSpPr>
        <dsp:cNvPr id="0" name=""/>
        <dsp:cNvSpPr/>
      </dsp:nvSpPr>
      <dsp:spPr>
        <a:xfrm>
          <a:off x="474614" y="4276124"/>
          <a:ext cx="862935" cy="8629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6B8BA9-1A31-43CC-BBD7-C5E909BBDD2E}">
      <dsp:nvSpPr>
        <dsp:cNvPr id="0" name=""/>
        <dsp:cNvSpPr/>
      </dsp:nvSpPr>
      <dsp:spPr>
        <a:xfrm>
          <a:off x="1812164" y="3923105"/>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b="1" kern="1200" dirty="0"/>
            <a:t>LEGAL NOTICE</a:t>
          </a:r>
          <a:endParaRPr lang="en-US" sz="2500" kern="1200" dirty="0"/>
        </a:p>
      </dsp:txBody>
      <dsp:txXfrm>
        <a:off x="1812164" y="3923105"/>
        <a:ext cx="4536336" cy="1568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5FEBA-3411-4B5D-825D-DE92770953B4}">
      <dsp:nvSpPr>
        <dsp:cNvPr id="0" name=""/>
        <dsp:cNvSpPr/>
      </dsp:nvSpPr>
      <dsp:spPr>
        <a:xfrm>
          <a:off x="0" y="670"/>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FBAB95-2B6C-4E83-8FA0-1282F042A9C2}">
      <dsp:nvSpPr>
        <dsp:cNvPr id="0" name=""/>
        <dsp:cNvSpPr/>
      </dsp:nvSpPr>
      <dsp:spPr>
        <a:xfrm>
          <a:off x="474614" y="353689"/>
          <a:ext cx="862935" cy="8629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970D09-015F-4E25-8473-E31CD9EB5D2C}">
      <dsp:nvSpPr>
        <dsp:cNvPr id="0" name=""/>
        <dsp:cNvSpPr/>
      </dsp:nvSpPr>
      <dsp:spPr>
        <a:xfrm>
          <a:off x="1812164" y="670"/>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b="1" kern="1200"/>
            <a:t>ELECTION OF MODERATOR</a:t>
          </a:r>
          <a:endParaRPr lang="en-US" sz="2500" kern="1200"/>
        </a:p>
      </dsp:txBody>
      <dsp:txXfrm>
        <a:off x="1812164" y="670"/>
        <a:ext cx="4536336" cy="1568973"/>
      </dsp:txXfrm>
    </dsp:sp>
    <dsp:sp modelId="{5254F6CE-A489-42A3-873F-458685A564AD}">
      <dsp:nvSpPr>
        <dsp:cNvPr id="0" name=""/>
        <dsp:cNvSpPr/>
      </dsp:nvSpPr>
      <dsp:spPr>
        <a:xfrm>
          <a:off x="0" y="1961888"/>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CEE205-0A22-4F90-8996-B566694F2659}">
      <dsp:nvSpPr>
        <dsp:cNvPr id="0" name=""/>
        <dsp:cNvSpPr/>
      </dsp:nvSpPr>
      <dsp:spPr>
        <a:xfrm>
          <a:off x="474614" y="2314907"/>
          <a:ext cx="862935" cy="8629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F96ADC-230C-4317-BF3F-377E9E924C12}">
      <dsp:nvSpPr>
        <dsp:cNvPr id="0" name=""/>
        <dsp:cNvSpPr/>
      </dsp:nvSpPr>
      <dsp:spPr>
        <a:xfrm>
          <a:off x="1812164" y="1961888"/>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b="1" kern="1200"/>
            <a:t>OATH OF MODERATOR</a:t>
          </a:r>
          <a:endParaRPr lang="en-US" sz="2500" kern="1200"/>
        </a:p>
      </dsp:txBody>
      <dsp:txXfrm>
        <a:off x="1812164" y="1961888"/>
        <a:ext cx="4536336" cy="1568973"/>
      </dsp:txXfrm>
    </dsp:sp>
    <dsp:sp modelId="{529385CD-081F-4B8D-8ABF-4E35C11D98BA}">
      <dsp:nvSpPr>
        <dsp:cNvPr id="0" name=""/>
        <dsp:cNvSpPr/>
      </dsp:nvSpPr>
      <dsp:spPr>
        <a:xfrm>
          <a:off x="0" y="3923105"/>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22911-E564-4B8B-9278-8E132FD90C36}">
      <dsp:nvSpPr>
        <dsp:cNvPr id="0" name=""/>
        <dsp:cNvSpPr/>
      </dsp:nvSpPr>
      <dsp:spPr>
        <a:xfrm>
          <a:off x="474614" y="4276124"/>
          <a:ext cx="862935" cy="8629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435A50-94BF-40B6-BFEE-D176DBF94012}">
      <dsp:nvSpPr>
        <dsp:cNvPr id="0" name=""/>
        <dsp:cNvSpPr/>
      </dsp:nvSpPr>
      <dsp:spPr>
        <a:xfrm>
          <a:off x="1812164" y="3923105"/>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b="1" kern="1200"/>
            <a:t>ADOPTION OF RULES</a:t>
          </a:r>
          <a:endParaRPr lang="en-US" sz="2500" kern="1200"/>
        </a:p>
      </dsp:txBody>
      <dsp:txXfrm>
        <a:off x="1812164" y="3923105"/>
        <a:ext cx="4536336" cy="15689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F73FE-F510-4D6E-A963-C1574A9356B8}">
      <dsp:nvSpPr>
        <dsp:cNvPr id="0" name=""/>
        <dsp:cNvSpPr/>
      </dsp:nvSpPr>
      <dsp:spPr>
        <a:xfrm>
          <a:off x="0" y="0"/>
          <a:ext cx="6348501" cy="19368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C2F6B-5038-4B3F-9D78-33F346194670}">
      <dsp:nvSpPr>
        <dsp:cNvPr id="0" name=""/>
        <dsp:cNvSpPr/>
      </dsp:nvSpPr>
      <dsp:spPr>
        <a:xfrm>
          <a:off x="606551" y="433950"/>
          <a:ext cx="1065245" cy="1065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92791-D30F-4D33-AD77-B273486C0C86}">
      <dsp:nvSpPr>
        <dsp:cNvPr id="0" name=""/>
        <dsp:cNvSpPr/>
      </dsp:nvSpPr>
      <dsp:spPr>
        <a:xfrm>
          <a:off x="2184868" y="514800"/>
          <a:ext cx="4039322" cy="981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56" tIns="119156" rIns="119156" bIns="119156" numCol="1" spcCol="1270" anchor="ctr" anchorCtr="0">
          <a:noAutofit/>
        </a:bodyPr>
        <a:lstStyle/>
        <a:p>
          <a:pPr marL="0" lvl="0" indent="0" algn="l" defTabSz="977900">
            <a:lnSpc>
              <a:spcPct val="100000"/>
            </a:lnSpc>
            <a:spcBef>
              <a:spcPct val="0"/>
            </a:spcBef>
            <a:spcAft>
              <a:spcPct val="35000"/>
            </a:spcAft>
            <a:buNone/>
          </a:pPr>
          <a:r>
            <a:rPr lang="en-US" sz="2200" b="1" kern="1200" dirty="0"/>
            <a:t>AGENDA APPROVAL</a:t>
          </a:r>
          <a:endParaRPr lang="en-US" sz="2200" kern="1200" dirty="0"/>
        </a:p>
      </dsp:txBody>
      <dsp:txXfrm>
        <a:off x="2184868" y="514800"/>
        <a:ext cx="4039322" cy="981091"/>
      </dsp:txXfrm>
    </dsp:sp>
    <dsp:sp modelId="{66AF3679-5431-46F6-8BAB-FEC635FBF9CF}">
      <dsp:nvSpPr>
        <dsp:cNvPr id="0" name=""/>
        <dsp:cNvSpPr/>
      </dsp:nvSpPr>
      <dsp:spPr>
        <a:xfrm>
          <a:off x="0" y="2210745"/>
          <a:ext cx="6348501" cy="19368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23F8C6-BF45-4D1D-B6FB-9D8ED79573FB}">
      <dsp:nvSpPr>
        <dsp:cNvPr id="0" name=""/>
        <dsp:cNvSpPr/>
      </dsp:nvSpPr>
      <dsp:spPr>
        <a:xfrm>
          <a:off x="622657" y="2623742"/>
          <a:ext cx="1065245" cy="106524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D49599-A510-4C15-A580-67060F358F54}">
      <dsp:nvSpPr>
        <dsp:cNvPr id="0" name=""/>
        <dsp:cNvSpPr/>
      </dsp:nvSpPr>
      <dsp:spPr>
        <a:xfrm>
          <a:off x="2063850" y="2868880"/>
          <a:ext cx="4039322" cy="63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56" tIns="119156" rIns="119156" bIns="119156" numCol="1" spcCol="1270" anchor="ctr" anchorCtr="0">
          <a:noAutofit/>
        </a:bodyPr>
        <a:lstStyle/>
        <a:p>
          <a:pPr marL="0" lvl="0" indent="0" algn="l" defTabSz="977900">
            <a:lnSpc>
              <a:spcPct val="100000"/>
            </a:lnSpc>
            <a:spcBef>
              <a:spcPct val="0"/>
            </a:spcBef>
            <a:spcAft>
              <a:spcPct val="35000"/>
            </a:spcAft>
            <a:buNone/>
          </a:pPr>
          <a:r>
            <a:rPr lang="en-US" sz="2200" b="1" kern="1200" dirty="0"/>
            <a:t>APPROVE 2024 ANNUAL TOWN MEETING MINUTES</a:t>
          </a:r>
          <a:endParaRPr lang="en-US" sz="2200" kern="1200" dirty="0"/>
        </a:p>
      </dsp:txBody>
      <dsp:txXfrm>
        <a:off x="2063850" y="2868880"/>
        <a:ext cx="4039322" cy="634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A92FC-C4D4-49C2-A4E4-E0EE625384B9}">
      <dsp:nvSpPr>
        <dsp:cNvPr id="0" name=""/>
        <dsp:cNvSpPr/>
      </dsp:nvSpPr>
      <dsp:spPr>
        <a:xfrm>
          <a:off x="0" y="126888"/>
          <a:ext cx="6348501" cy="14796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C6D8F-A353-4278-A74F-340686D19080}">
      <dsp:nvSpPr>
        <dsp:cNvPr id="0" name=""/>
        <dsp:cNvSpPr/>
      </dsp:nvSpPr>
      <dsp:spPr>
        <a:xfrm>
          <a:off x="445344" y="478246"/>
          <a:ext cx="809717" cy="809717"/>
        </a:xfrm>
        <a:prstGeom prst="rect">
          <a:avLst/>
        </a:prstGeom>
        <a:blipFill rotWithShape="1">
          <a:blip xmlns:r="http://schemas.openxmlformats.org/officeDocument/2006/relationships" r:embed="rId1">
            <a:alphaModFix amt="71000"/>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246CD1-5493-4945-B9F5-3344BDD11605}">
      <dsp:nvSpPr>
        <dsp:cNvPr id="0" name=""/>
        <dsp:cNvSpPr/>
      </dsp:nvSpPr>
      <dsp:spPr>
        <a:xfrm>
          <a:off x="1467308" y="354462"/>
          <a:ext cx="4595775" cy="101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5" tIns="123965" rIns="123965" bIns="123965" numCol="1" spcCol="1270" anchor="ctr" anchorCtr="0">
          <a:noAutofit/>
        </a:bodyPr>
        <a:lstStyle/>
        <a:p>
          <a:pPr marL="0" lvl="0" indent="0" algn="l" defTabSz="1066800">
            <a:lnSpc>
              <a:spcPct val="100000"/>
            </a:lnSpc>
            <a:spcBef>
              <a:spcPct val="0"/>
            </a:spcBef>
            <a:spcAft>
              <a:spcPct val="35000"/>
            </a:spcAft>
            <a:buNone/>
          </a:pPr>
          <a:r>
            <a:rPr lang="en-US" sz="2400" b="1" kern="1200" dirty="0"/>
            <a:t>ROAD  DISTRICT FINANCIAL REPORT</a:t>
          </a:r>
          <a:endParaRPr lang="en-US" sz="2400" kern="1200" dirty="0"/>
        </a:p>
      </dsp:txBody>
      <dsp:txXfrm>
        <a:off x="1467308" y="354462"/>
        <a:ext cx="4595775" cy="1013098"/>
      </dsp:txXfrm>
    </dsp:sp>
    <dsp:sp modelId="{2A2A62B8-1320-4A47-8434-E5C4A7426D2D}">
      <dsp:nvSpPr>
        <dsp:cNvPr id="0" name=""/>
        <dsp:cNvSpPr/>
      </dsp:nvSpPr>
      <dsp:spPr>
        <a:xfrm>
          <a:off x="0" y="2013978"/>
          <a:ext cx="6348501" cy="1472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9A0D41-B5FC-4D00-AA94-FBD2663F87B5}">
      <dsp:nvSpPr>
        <dsp:cNvPr id="0" name=""/>
        <dsp:cNvSpPr/>
      </dsp:nvSpPr>
      <dsp:spPr>
        <a:xfrm>
          <a:off x="445344" y="2345226"/>
          <a:ext cx="809717" cy="809717"/>
        </a:xfrm>
        <a:prstGeom prst="rect">
          <a:avLst/>
        </a:prstGeom>
        <a:blipFill>
          <a:blip xmlns:r="http://schemas.openxmlformats.org/officeDocument/2006/relationships" r:embed="rId2"/>
          <a:srcRect/>
          <a:stretch>
            <a:fillRect l="-14000" r="-14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14D6D5-C236-4A82-B941-32D9A964955F}">
      <dsp:nvSpPr>
        <dsp:cNvPr id="0" name=""/>
        <dsp:cNvSpPr/>
      </dsp:nvSpPr>
      <dsp:spPr>
        <a:xfrm>
          <a:off x="1700406" y="2013978"/>
          <a:ext cx="4595775" cy="135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25" tIns="143325" rIns="143325" bIns="143325" numCol="1" spcCol="1270" anchor="ctr" anchorCtr="0">
          <a:noAutofit/>
        </a:bodyPr>
        <a:lstStyle/>
        <a:p>
          <a:pPr marL="0" lvl="0" indent="0" algn="ctr" defTabSz="933450">
            <a:lnSpc>
              <a:spcPct val="100000"/>
            </a:lnSpc>
            <a:spcBef>
              <a:spcPct val="0"/>
            </a:spcBef>
            <a:spcAft>
              <a:spcPct val="35000"/>
            </a:spcAft>
            <a:buNone/>
          </a:pPr>
          <a:endParaRPr lang="en-US" sz="2100" kern="1200" dirty="0"/>
        </a:p>
        <a:p>
          <a:pPr marL="0" lvl="0" indent="0" algn="l" defTabSz="933450">
            <a:lnSpc>
              <a:spcPct val="100000"/>
            </a:lnSpc>
            <a:spcBef>
              <a:spcPct val="0"/>
            </a:spcBef>
            <a:spcAft>
              <a:spcPct val="35000"/>
            </a:spcAft>
            <a:buNone/>
          </a:pPr>
          <a:r>
            <a:rPr lang="en-US" sz="2500" b="1" kern="1200" dirty="0"/>
            <a:t>PRESENTATION</a:t>
          </a:r>
        </a:p>
        <a:p>
          <a:pPr marL="0" lvl="0" indent="0" algn="l" defTabSz="933450">
            <a:lnSpc>
              <a:spcPct val="100000"/>
            </a:lnSpc>
            <a:spcBef>
              <a:spcPct val="0"/>
            </a:spcBef>
            <a:spcAft>
              <a:spcPct val="35000"/>
            </a:spcAft>
            <a:buNone/>
          </a:pPr>
          <a:endParaRPr lang="en-US" sz="2100" kern="1200" dirty="0"/>
        </a:p>
      </dsp:txBody>
      <dsp:txXfrm>
        <a:off x="1700406" y="2013978"/>
        <a:ext cx="4595775" cy="1354253"/>
      </dsp:txXfrm>
    </dsp:sp>
    <dsp:sp modelId="{8DBE4B98-2ECE-4F60-9080-A221FFB79B62}">
      <dsp:nvSpPr>
        <dsp:cNvPr id="0" name=""/>
        <dsp:cNvSpPr/>
      </dsp:nvSpPr>
      <dsp:spPr>
        <a:xfrm>
          <a:off x="0" y="3877248"/>
          <a:ext cx="6348501" cy="1472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FF8EF-9FC8-477D-A314-008567E0B247}">
      <dsp:nvSpPr>
        <dsp:cNvPr id="0" name=""/>
        <dsp:cNvSpPr/>
      </dsp:nvSpPr>
      <dsp:spPr>
        <a:xfrm>
          <a:off x="496575" y="4160528"/>
          <a:ext cx="809717" cy="809717"/>
        </a:xfrm>
        <a:prstGeom prst="rect">
          <a:avLst/>
        </a:prstGeom>
        <a:blipFill>
          <a:blip xmlns:r="http://schemas.openxmlformats.org/officeDocument/2006/relationships" r:embed="rId3"/>
          <a:srcRect/>
          <a:stretch>
            <a:fillRect l="-3000" r="-3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A7B0CE-DD27-4C98-A13C-6A953F1BD91B}">
      <dsp:nvSpPr>
        <dsp:cNvPr id="0" name=""/>
        <dsp:cNvSpPr/>
      </dsp:nvSpPr>
      <dsp:spPr>
        <a:xfrm>
          <a:off x="1700406" y="3877248"/>
          <a:ext cx="4595775" cy="135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25" tIns="143325" rIns="143325" bIns="143325" numCol="1" spcCol="1270" anchor="ctr" anchorCtr="0">
          <a:noAutofit/>
        </a:bodyPr>
        <a:lstStyle/>
        <a:p>
          <a:pPr marL="0" lvl="0" indent="0" algn="l" defTabSz="1066800">
            <a:lnSpc>
              <a:spcPct val="100000"/>
            </a:lnSpc>
            <a:spcBef>
              <a:spcPct val="0"/>
            </a:spcBef>
            <a:spcAft>
              <a:spcPct val="35000"/>
            </a:spcAft>
            <a:buNone/>
          </a:pPr>
          <a:endParaRPr lang="en-US" sz="2400" kern="1200" dirty="0"/>
        </a:p>
      </dsp:txBody>
      <dsp:txXfrm>
        <a:off x="1700406" y="3877248"/>
        <a:ext cx="4595775" cy="13542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A92FC-C4D4-49C2-A4E4-E0EE625384B9}">
      <dsp:nvSpPr>
        <dsp:cNvPr id="0" name=""/>
        <dsp:cNvSpPr/>
      </dsp:nvSpPr>
      <dsp:spPr>
        <a:xfrm>
          <a:off x="0" y="0"/>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C6D8F-A353-4278-A74F-340686D19080}">
      <dsp:nvSpPr>
        <dsp:cNvPr id="0" name=""/>
        <dsp:cNvSpPr/>
      </dsp:nvSpPr>
      <dsp:spPr>
        <a:xfrm>
          <a:off x="474614" y="353689"/>
          <a:ext cx="862935" cy="862935"/>
        </a:xfrm>
        <a:prstGeom prst="rect">
          <a:avLst/>
        </a:prstGeom>
        <a:blipFill>
          <a:blip xmlns:r="http://schemas.openxmlformats.org/officeDocument/2006/relationships" r:embed="rId1"/>
          <a:srcRect/>
          <a:stretch>
            <a:fillRect l="-11000" r="-1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246CD1-5493-4945-B9F5-3344BDD11605}">
      <dsp:nvSpPr>
        <dsp:cNvPr id="0" name=""/>
        <dsp:cNvSpPr/>
      </dsp:nvSpPr>
      <dsp:spPr>
        <a:xfrm>
          <a:off x="1749155" y="135194"/>
          <a:ext cx="3271696" cy="126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ctr" defTabSz="1111250">
            <a:lnSpc>
              <a:spcPct val="100000"/>
            </a:lnSpc>
            <a:spcBef>
              <a:spcPct val="0"/>
            </a:spcBef>
            <a:spcAft>
              <a:spcPct val="35000"/>
            </a:spcAft>
            <a:buNone/>
          </a:pPr>
          <a:r>
            <a:rPr lang="en-US" sz="2500" kern="1200" dirty="0"/>
            <a:t>TOWN HALL  PROJECTS</a:t>
          </a:r>
        </a:p>
      </dsp:txBody>
      <dsp:txXfrm>
        <a:off x="1749155" y="135194"/>
        <a:ext cx="3271696" cy="1264969"/>
      </dsp:txXfrm>
    </dsp:sp>
    <dsp:sp modelId="{2A2A62B8-1320-4A47-8434-E5C4A7426D2D}">
      <dsp:nvSpPr>
        <dsp:cNvPr id="0" name=""/>
        <dsp:cNvSpPr/>
      </dsp:nvSpPr>
      <dsp:spPr>
        <a:xfrm>
          <a:off x="0" y="1961888"/>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9A0D41-B5FC-4D00-AA94-FBD2663F87B5}">
      <dsp:nvSpPr>
        <dsp:cNvPr id="0" name=""/>
        <dsp:cNvSpPr/>
      </dsp:nvSpPr>
      <dsp:spPr>
        <a:xfrm>
          <a:off x="474614" y="2314907"/>
          <a:ext cx="862935" cy="862935"/>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14D6D5-C236-4A82-B941-32D9A964955F}">
      <dsp:nvSpPr>
        <dsp:cNvPr id="0" name=""/>
        <dsp:cNvSpPr/>
      </dsp:nvSpPr>
      <dsp:spPr>
        <a:xfrm>
          <a:off x="1812164" y="1961888"/>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100000"/>
            </a:lnSpc>
            <a:spcBef>
              <a:spcPct val="0"/>
            </a:spcBef>
            <a:spcAft>
              <a:spcPct val="35000"/>
            </a:spcAft>
            <a:buNone/>
          </a:pPr>
          <a:r>
            <a:rPr lang="en-US" sz="2500" b="1" kern="1200" dirty="0"/>
            <a:t>PUBLIC PARTICIPATION</a:t>
          </a:r>
          <a:endParaRPr lang="en-US" sz="2500" kern="1200" dirty="0"/>
        </a:p>
      </dsp:txBody>
      <dsp:txXfrm>
        <a:off x="1812164" y="1961888"/>
        <a:ext cx="4536336" cy="1568973"/>
      </dsp:txXfrm>
    </dsp:sp>
    <dsp:sp modelId="{8DBE4B98-2ECE-4F60-9080-A221FFB79B62}">
      <dsp:nvSpPr>
        <dsp:cNvPr id="0" name=""/>
        <dsp:cNvSpPr/>
      </dsp:nvSpPr>
      <dsp:spPr>
        <a:xfrm>
          <a:off x="0" y="3923105"/>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FF8EF-9FC8-477D-A314-008567E0B247}">
      <dsp:nvSpPr>
        <dsp:cNvPr id="0" name=""/>
        <dsp:cNvSpPr/>
      </dsp:nvSpPr>
      <dsp:spPr>
        <a:xfrm>
          <a:off x="469963" y="4286419"/>
          <a:ext cx="862935" cy="862935"/>
        </a:xfrm>
        <a:prstGeom prst="rect">
          <a:avLst/>
        </a:prstGeom>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A7B0CE-DD27-4C98-A13C-6A953F1BD91B}">
      <dsp:nvSpPr>
        <dsp:cNvPr id="0" name=""/>
        <dsp:cNvSpPr/>
      </dsp:nvSpPr>
      <dsp:spPr>
        <a:xfrm>
          <a:off x="1812164" y="3923105"/>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100000"/>
            </a:lnSpc>
            <a:spcBef>
              <a:spcPct val="0"/>
            </a:spcBef>
            <a:spcAft>
              <a:spcPct val="35000"/>
            </a:spcAft>
            <a:buNone/>
          </a:pPr>
          <a:endParaRPr lang="en-US" sz="2500" kern="1200" dirty="0"/>
        </a:p>
      </dsp:txBody>
      <dsp:txXfrm>
        <a:off x="1812164" y="3923105"/>
        <a:ext cx="4536336" cy="15689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A92FC-C4D4-49C2-A4E4-E0EE625384B9}">
      <dsp:nvSpPr>
        <dsp:cNvPr id="0" name=""/>
        <dsp:cNvSpPr/>
      </dsp:nvSpPr>
      <dsp:spPr>
        <a:xfrm>
          <a:off x="0" y="2279"/>
          <a:ext cx="6348501"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C6D8F-A353-4278-A74F-340686D19080}">
      <dsp:nvSpPr>
        <dsp:cNvPr id="0" name=""/>
        <dsp:cNvSpPr/>
      </dsp:nvSpPr>
      <dsp:spPr>
        <a:xfrm>
          <a:off x="349511" y="262246"/>
          <a:ext cx="635474" cy="635474"/>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246CD1-5493-4945-B9F5-3344BDD11605}">
      <dsp:nvSpPr>
        <dsp:cNvPr id="0" name=""/>
        <dsp:cNvSpPr/>
      </dsp:nvSpPr>
      <dsp:spPr>
        <a:xfrm>
          <a:off x="1334496" y="2279"/>
          <a:ext cx="5014004"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44550">
            <a:lnSpc>
              <a:spcPct val="100000"/>
            </a:lnSpc>
            <a:spcBef>
              <a:spcPct val="0"/>
            </a:spcBef>
            <a:spcAft>
              <a:spcPct val="35000"/>
            </a:spcAft>
            <a:buNone/>
          </a:pPr>
          <a:r>
            <a:rPr lang="en-US" sz="1900" b="1" kern="1200" dirty="0"/>
            <a:t>APPROVE TRANSFER FROM PERMANENT ROAD TO ROAD &amp; BRIDGE FUND</a:t>
          </a:r>
          <a:endParaRPr lang="en-US" sz="1900" kern="1200" dirty="0"/>
        </a:p>
      </dsp:txBody>
      <dsp:txXfrm>
        <a:off x="1334496" y="2279"/>
        <a:ext cx="5014004" cy="1155408"/>
      </dsp:txXfrm>
    </dsp:sp>
    <dsp:sp modelId="{2A2A62B8-1320-4A47-8434-E5C4A7426D2D}">
      <dsp:nvSpPr>
        <dsp:cNvPr id="0" name=""/>
        <dsp:cNvSpPr/>
      </dsp:nvSpPr>
      <dsp:spPr>
        <a:xfrm>
          <a:off x="0" y="1446540"/>
          <a:ext cx="6348501"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9A0D41-B5FC-4D00-AA94-FBD2663F87B5}">
      <dsp:nvSpPr>
        <dsp:cNvPr id="0" name=""/>
        <dsp:cNvSpPr/>
      </dsp:nvSpPr>
      <dsp:spPr>
        <a:xfrm>
          <a:off x="349511" y="1706507"/>
          <a:ext cx="635474" cy="63547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14D6D5-C236-4A82-B941-32D9A964955F}">
      <dsp:nvSpPr>
        <dsp:cNvPr id="0" name=""/>
        <dsp:cNvSpPr/>
      </dsp:nvSpPr>
      <dsp:spPr>
        <a:xfrm>
          <a:off x="1334496" y="1446540"/>
          <a:ext cx="5014004"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44550">
            <a:lnSpc>
              <a:spcPct val="100000"/>
            </a:lnSpc>
            <a:spcBef>
              <a:spcPct val="0"/>
            </a:spcBef>
            <a:spcAft>
              <a:spcPct val="35000"/>
            </a:spcAft>
            <a:buNone/>
          </a:pPr>
          <a:r>
            <a:rPr lang="en-US" sz="1900" b="1" kern="1200" dirty="0"/>
            <a:t>APPROVE RESOULUTION NO. 2025-2026 A001 OPPOSING LEGISLATION TO ABOLISH TOWNSHIPS</a:t>
          </a:r>
          <a:endParaRPr lang="en-US" sz="1900" kern="1200" dirty="0"/>
        </a:p>
      </dsp:txBody>
      <dsp:txXfrm>
        <a:off x="1334496" y="1446540"/>
        <a:ext cx="5014004" cy="1155408"/>
      </dsp:txXfrm>
    </dsp:sp>
    <dsp:sp modelId="{8DBE4B98-2ECE-4F60-9080-A221FFB79B62}">
      <dsp:nvSpPr>
        <dsp:cNvPr id="0" name=""/>
        <dsp:cNvSpPr/>
      </dsp:nvSpPr>
      <dsp:spPr>
        <a:xfrm>
          <a:off x="0" y="2891297"/>
          <a:ext cx="6348501"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FF8EF-9FC8-477D-A314-008567E0B247}">
      <dsp:nvSpPr>
        <dsp:cNvPr id="0" name=""/>
        <dsp:cNvSpPr/>
      </dsp:nvSpPr>
      <dsp:spPr>
        <a:xfrm>
          <a:off x="349511" y="3150767"/>
          <a:ext cx="635474" cy="635474"/>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A7B0CE-DD27-4C98-A13C-6A953F1BD91B}">
      <dsp:nvSpPr>
        <dsp:cNvPr id="0" name=""/>
        <dsp:cNvSpPr/>
      </dsp:nvSpPr>
      <dsp:spPr>
        <a:xfrm>
          <a:off x="1334496" y="2890801"/>
          <a:ext cx="5014004"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44550">
            <a:lnSpc>
              <a:spcPct val="100000"/>
            </a:lnSpc>
            <a:spcBef>
              <a:spcPct val="0"/>
            </a:spcBef>
            <a:spcAft>
              <a:spcPct val="35000"/>
            </a:spcAft>
            <a:buNone/>
          </a:pPr>
          <a:r>
            <a:rPr lang="en-US" sz="1900" b="1" kern="1200" dirty="0"/>
            <a:t>ESTABLISH A COMMITTEE TO IMPLEMENT AN EMERGENCY WARNING SIREN FOR AFTON TOWNSHIP</a:t>
          </a:r>
          <a:endParaRPr lang="en-US" sz="1900" kern="1200" dirty="0"/>
        </a:p>
      </dsp:txBody>
      <dsp:txXfrm>
        <a:off x="1334496" y="2890801"/>
        <a:ext cx="5014004" cy="1155408"/>
      </dsp:txXfrm>
    </dsp:sp>
    <dsp:sp modelId="{77CCB730-4319-4F50-8623-21ECAF244B08}">
      <dsp:nvSpPr>
        <dsp:cNvPr id="0" name=""/>
        <dsp:cNvSpPr/>
      </dsp:nvSpPr>
      <dsp:spPr>
        <a:xfrm>
          <a:off x="0" y="4335061"/>
          <a:ext cx="6348501"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B7389-C7E0-45DD-AF00-3214DD5728AD}">
      <dsp:nvSpPr>
        <dsp:cNvPr id="0" name=""/>
        <dsp:cNvSpPr/>
      </dsp:nvSpPr>
      <dsp:spPr>
        <a:xfrm>
          <a:off x="349511" y="4595028"/>
          <a:ext cx="635474" cy="635474"/>
        </a:xfrm>
        <a:prstGeom prst="rect">
          <a:avLst/>
        </a:prstGeom>
        <a:blipFill>
          <a:blip xmlns:r="http://schemas.openxmlformats.org/officeDocument/2006/relationships"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100F4-F993-4CE1-9D49-5F69433021B2}">
      <dsp:nvSpPr>
        <dsp:cNvPr id="0" name=""/>
        <dsp:cNvSpPr/>
      </dsp:nvSpPr>
      <dsp:spPr>
        <a:xfrm>
          <a:off x="1334496" y="4335061"/>
          <a:ext cx="5014004"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977900">
            <a:lnSpc>
              <a:spcPct val="100000"/>
            </a:lnSpc>
            <a:spcBef>
              <a:spcPct val="0"/>
            </a:spcBef>
            <a:spcAft>
              <a:spcPct val="35000"/>
            </a:spcAft>
            <a:buNone/>
          </a:pPr>
          <a:r>
            <a:rPr lang="en-US" sz="2200" b="1" kern="1200" dirty="0"/>
            <a:t>ESTABISH A BUILDING COMMITTEE TO PLAN FOR A FUTURE TOWN GARAGE</a:t>
          </a:r>
        </a:p>
      </dsp:txBody>
      <dsp:txXfrm>
        <a:off x="1334496" y="4335061"/>
        <a:ext cx="5014004" cy="1155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A92FC-C4D4-49C2-A4E4-E0EE625384B9}">
      <dsp:nvSpPr>
        <dsp:cNvPr id="0" name=""/>
        <dsp:cNvSpPr/>
      </dsp:nvSpPr>
      <dsp:spPr>
        <a:xfrm>
          <a:off x="0" y="670"/>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C6D8F-A353-4278-A74F-340686D19080}">
      <dsp:nvSpPr>
        <dsp:cNvPr id="0" name=""/>
        <dsp:cNvSpPr/>
      </dsp:nvSpPr>
      <dsp:spPr>
        <a:xfrm>
          <a:off x="370639" y="354992"/>
          <a:ext cx="862935" cy="86293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246CD1-5493-4945-B9F5-3344BDD11605}">
      <dsp:nvSpPr>
        <dsp:cNvPr id="0" name=""/>
        <dsp:cNvSpPr/>
      </dsp:nvSpPr>
      <dsp:spPr>
        <a:xfrm>
          <a:off x="1812164" y="670"/>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977900">
            <a:lnSpc>
              <a:spcPct val="100000"/>
            </a:lnSpc>
            <a:spcBef>
              <a:spcPct val="0"/>
            </a:spcBef>
            <a:spcAft>
              <a:spcPct val="35000"/>
            </a:spcAft>
            <a:buNone/>
          </a:pPr>
          <a:r>
            <a:rPr lang="en-US" sz="2200" b="1" kern="1200" dirty="0"/>
            <a:t>MOTION TO SET PLACD AND TIME FOR 2025-26 REGULAR TOWNSHIP MEETINGS</a:t>
          </a:r>
          <a:endParaRPr lang="en-US" sz="2200" kern="1200" dirty="0"/>
        </a:p>
      </dsp:txBody>
      <dsp:txXfrm>
        <a:off x="1812164" y="670"/>
        <a:ext cx="4536336" cy="1568973"/>
      </dsp:txXfrm>
    </dsp:sp>
    <dsp:sp modelId="{8DBE4B98-2ECE-4F60-9080-A221FFB79B62}">
      <dsp:nvSpPr>
        <dsp:cNvPr id="0" name=""/>
        <dsp:cNvSpPr/>
      </dsp:nvSpPr>
      <dsp:spPr>
        <a:xfrm>
          <a:off x="0" y="1825418"/>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FF8EF-9FC8-477D-A314-008567E0B247}">
      <dsp:nvSpPr>
        <dsp:cNvPr id="0" name=""/>
        <dsp:cNvSpPr/>
      </dsp:nvSpPr>
      <dsp:spPr>
        <a:xfrm>
          <a:off x="474614" y="2314907"/>
          <a:ext cx="862935" cy="86293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A7B0CE-DD27-4C98-A13C-6A953F1BD91B}">
      <dsp:nvSpPr>
        <dsp:cNvPr id="0" name=""/>
        <dsp:cNvSpPr/>
      </dsp:nvSpPr>
      <dsp:spPr>
        <a:xfrm>
          <a:off x="1812164" y="1961888"/>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977900">
            <a:lnSpc>
              <a:spcPct val="100000"/>
            </a:lnSpc>
            <a:spcBef>
              <a:spcPct val="0"/>
            </a:spcBef>
            <a:spcAft>
              <a:spcPct val="35000"/>
            </a:spcAft>
            <a:buNone/>
          </a:pPr>
          <a:r>
            <a:rPr lang="en-US" sz="2200" b="1" kern="1200" dirty="0"/>
            <a:t>MOTION TO SET PLACD AND TIME FOR 2026 ANNUAL TOWNSHIP MEETING</a:t>
          </a:r>
        </a:p>
      </dsp:txBody>
      <dsp:txXfrm>
        <a:off x="1812164" y="1961888"/>
        <a:ext cx="4536336" cy="1568973"/>
      </dsp:txXfrm>
    </dsp:sp>
    <dsp:sp modelId="{EF7ABF13-29DF-4049-AA3B-473E31923812}">
      <dsp:nvSpPr>
        <dsp:cNvPr id="0" name=""/>
        <dsp:cNvSpPr/>
      </dsp:nvSpPr>
      <dsp:spPr>
        <a:xfrm>
          <a:off x="0" y="3923105"/>
          <a:ext cx="6348501"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9C1014-C503-4510-B39C-EE15BA97A2DB}">
      <dsp:nvSpPr>
        <dsp:cNvPr id="0" name=""/>
        <dsp:cNvSpPr/>
      </dsp:nvSpPr>
      <dsp:spPr>
        <a:xfrm>
          <a:off x="474614" y="4276124"/>
          <a:ext cx="862935" cy="86293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F45C2-710A-4C1C-81D1-F36173E403C9}">
      <dsp:nvSpPr>
        <dsp:cNvPr id="0" name=""/>
        <dsp:cNvSpPr/>
      </dsp:nvSpPr>
      <dsp:spPr>
        <a:xfrm>
          <a:off x="1812164" y="3923105"/>
          <a:ext cx="4536336"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100000"/>
            </a:lnSpc>
            <a:spcBef>
              <a:spcPct val="0"/>
            </a:spcBef>
            <a:spcAft>
              <a:spcPct val="35000"/>
            </a:spcAft>
            <a:buNone/>
          </a:pPr>
          <a:endParaRPr lang="en-US" sz="2500" kern="1200" dirty="0"/>
        </a:p>
      </dsp:txBody>
      <dsp:txXfrm>
        <a:off x="1812164" y="3923105"/>
        <a:ext cx="4536336" cy="15689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2" tIns="46242" rIns="92482" bIns="46242" rtlCol="0"/>
          <a:lstStyle>
            <a:lvl1pPr algn="l">
              <a:defRPr sz="1200"/>
            </a:lvl1pPr>
          </a:lstStyle>
          <a:p>
            <a:endParaRPr lang="en-US" dirty="0"/>
          </a:p>
        </p:txBody>
      </p:sp>
      <p:sp>
        <p:nvSpPr>
          <p:cNvPr id="3" name="Date Placeholder 2"/>
          <p:cNvSpPr>
            <a:spLocks noGrp="1"/>
          </p:cNvSpPr>
          <p:nvPr>
            <p:ph type="dt" idx="1"/>
          </p:nvPr>
        </p:nvSpPr>
        <p:spPr>
          <a:xfrm>
            <a:off x="3936768" y="1"/>
            <a:ext cx="3011699" cy="463407"/>
          </a:xfrm>
          <a:prstGeom prst="rect">
            <a:avLst/>
          </a:prstGeom>
        </p:spPr>
        <p:txBody>
          <a:bodyPr vert="horz" lIns="92482" tIns="46242" rIns="92482" bIns="46242" rtlCol="0"/>
          <a:lstStyle>
            <a:lvl1pPr algn="r">
              <a:defRPr sz="1200"/>
            </a:lvl1pPr>
          </a:lstStyle>
          <a:p>
            <a:fld id="{FF8B987B-6643-43AA-9B56-509B80CCD0F3}" type="datetimeFigureOut">
              <a:rPr lang="en-US" smtClean="0"/>
              <a:t>4/12/2025</a:t>
            </a:fld>
            <a:endParaRPr lang="en-US" dirty="0"/>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2" tIns="46242" rIns="92482" bIns="46242"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2" tIns="46242" rIns="92482" bIns="46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2" tIns="46242" rIns="92482" bIns="462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2" tIns="46242" rIns="92482" bIns="46242" rtlCol="0" anchor="b"/>
          <a:lstStyle>
            <a:lvl1pPr algn="r">
              <a:defRPr sz="1200"/>
            </a:lvl1pPr>
          </a:lstStyle>
          <a:p>
            <a:fld id="{DC0D42F3-CDD5-4B19-B3DB-7C5223465AF0}" type="slidenum">
              <a:rPr lang="en-US" smtClean="0"/>
              <a:t>‹#›</a:t>
            </a:fld>
            <a:endParaRPr lang="en-US"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a:t>
            </a:fld>
            <a:endParaRPr lang="en-US" dirty="0"/>
          </a:p>
        </p:txBody>
      </p:sp>
    </p:spTree>
    <p:extLst>
      <p:ext uri="{BB962C8B-B14F-4D97-AF65-F5344CB8AC3E}">
        <p14:creationId xmlns:p14="http://schemas.microsoft.com/office/powerpoint/2010/main" val="1855033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10</a:t>
            </a:fld>
            <a:endParaRPr lang="en-US" dirty="0"/>
          </a:p>
        </p:txBody>
      </p:sp>
    </p:spTree>
    <p:extLst>
      <p:ext uri="{BB962C8B-B14F-4D97-AF65-F5344CB8AC3E}">
        <p14:creationId xmlns:p14="http://schemas.microsoft.com/office/powerpoint/2010/main" val="228667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11</a:t>
            </a:fld>
            <a:endParaRPr lang="en-US" dirty="0"/>
          </a:p>
        </p:txBody>
      </p:sp>
    </p:spTree>
    <p:extLst>
      <p:ext uri="{BB962C8B-B14F-4D97-AF65-F5344CB8AC3E}">
        <p14:creationId xmlns:p14="http://schemas.microsoft.com/office/powerpoint/2010/main" val="353596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12</a:t>
            </a:fld>
            <a:endParaRPr lang="en-US" dirty="0"/>
          </a:p>
        </p:txBody>
      </p:sp>
    </p:spTree>
    <p:extLst>
      <p:ext uri="{BB962C8B-B14F-4D97-AF65-F5344CB8AC3E}">
        <p14:creationId xmlns:p14="http://schemas.microsoft.com/office/powerpoint/2010/main" val="173180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13</a:t>
            </a:fld>
            <a:endParaRPr lang="en-US" dirty="0"/>
          </a:p>
        </p:txBody>
      </p:sp>
    </p:spTree>
    <p:extLst>
      <p:ext uri="{BB962C8B-B14F-4D97-AF65-F5344CB8AC3E}">
        <p14:creationId xmlns:p14="http://schemas.microsoft.com/office/powerpoint/2010/main" val="1791855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14</a:t>
            </a:fld>
            <a:endParaRPr lang="en-US" dirty="0"/>
          </a:p>
        </p:txBody>
      </p:sp>
    </p:spTree>
    <p:extLst>
      <p:ext uri="{BB962C8B-B14F-4D97-AF65-F5344CB8AC3E}">
        <p14:creationId xmlns:p14="http://schemas.microsoft.com/office/powerpoint/2010/main" val="410141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15</a:t>
            </a:fld>
            <a:endParaRPr lang="en-US" dirty="0"/>
          </a:p>
        </p:txBody>
      </p:sp>
    </p:spTree>
    <p:extLst>
      <p:ext uri="{BB962C8B-B14F-4D97-AF65-F5344CB8AC3E}">
        <p14:creationId xmlns:p14="http://schemas.microsoft.com/office/powerpoint/2010/main" val="1195167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16</a:t>
            </a:fld>
            <a:endParaRPr lang="en-US" dirty="0"/>
          </a:p>
        </p:txBody>
      </p:sp>
    </p:spTree>
    <p:extLst>
      <p:ext uri="{BB962C8B-B14F-4D97-AF65-F5344CB8AC3E}">
        <p14:creationId xmlns:p14="http://schemas.microsoft.com/office/powerpoint/2010/main" val="3354103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17</a:t>
            </a:fld>
            <a:endParaRPr lang="en-US" dirty="0"/>
          </a:p>
        </p:txBody>
      </p:sp>
    </p:spTree>
    <p:extLst>
      <p:ext uri="{BB962C8B-B14F-4D97-AF65-F5344CB8AC3E}">
        <p14:creationId xmlns:p14="http://schemas.microsoft.com/office/powerpoint/2010/main" val="205682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18</a:t>
            </a:fld>
            <a:endParaRPr lang="en-US" dirty="0"/>
          </a:p>
        </p:txBody>
      </p:sp>
    </p:spTree>
    <p:extLst>
      <p:ext uri="{BB962C8B-B14F-4D97-AF65-F5344CB8AC3E}">
        <p14:creationId xmlns:p14="http://schemas.microsoft.com/office/powerpoint/2010/main" val="250157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19</a:t>
            </a:fld>
            <a:endParaRPr lang="en-US" dirty="0"/>
          </a:p>
        </p:txBody>
      </p:sp>
    </p:spTree>
    <p:extLst>
      <p:ext uri="{BB962C8B-B14F-4D97-AF65-F5344CB8AC3E}">
        <p14:creationId xmlns:p14="http://schemas.microsoft.com/office/powerpoint/2010/main" val="147811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a:t>
            </a:fld>
            <a:endParaRPr lang="en-US" dirty="0"/>
          </a:p>
        </p:txBody>
      </p:sp>
    </p:spTree>
    <p:extLst>
      <p:ext uri="{BB962C8B-B14F-4D97-AF65-F5344CB8AC3E}">
        <p14:creationId xmlns:p14="http://schemas.microsoft.com/office/powerpoint/2010/main" val="348612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20</a:t>
            </a:fld>
            <a:endParaRPr lang="en-US" dirty="0"/>
          </a:p>
        </p:txBody>
      </p:sp>
    </p:spTree>
    <p:extLst>
      <p:ext uri="{BB962C8B-B14F-4D97-AF65-F5344CB8AC3E}">
        <p14:creationId xmlns:p14="http://schemas.microsoft.com/office/powerpoint/2010/main" val="384013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21</a:t>
            </a:fld>
            <a:endParaRPr lang="en-US" dirty="0"/>
          </a:p>
        </p:txBody>
      </p:sp>
    </p:spTree>
    <p:extLst>
      <p:ext uri="{BB962C8B-B14F-4D97-AF65-F5344CB8AC3E}">
        <p14:creationId xmlns:p14="http://schemas.microsoft.com/office/powerpoint/2010/main" val="116036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22</a:t>
            </a:fld>
            <a:endParaRPr lang="en-US" dirty="0"/>
          </a:p>
        </p:txBody>
      </p:sp>
    </p:spTree>
    <p:extLst>
      <p:ext uri="{BB962C8B-B14F-4D97-AF65-F5344CB8AC3E}">
        <p14:creationId xmlns:p14="http://schemas.microsoft.com/office/powerpoint/2010/main" val="2964392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23</a:t>
            </a:fld>
            <a:endParaRPr lang="en-US" dirty="0"/>
          </a:p>
        </p:txBody>
      </p:sp>
    </p:spTree>
    <p:extLst>
      <p:ext uri="{BB962C8B-B14F-4D97-AF65-F5344CB8AC3E}">
        <p14:creationId xmlns:p14="http://schemas.microsoft.com/office/powerpoint/2010/main" val="2507096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884F5-0298-F3CA-3851-35A596CF8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38DF9-8579-DFA4-7156-C763CB8A3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34B59-012B-8372-4A5C-3946CC1254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0A99B4-9D0F-EB76-641F-E54668B8EA5A}"/>
              </a:ext>
            </a:extLst>
          </p:cNvPr>
          <p:cNvSpPr>
            <a:spLocks noGrp="1"/>
          </p:cNvSpPr>
          <p:nvPr>
            <p:ph type="sldNum" sz="quarter" idx="5"/>
          </p:nvPr>
        </p:nvSpPr>
        <p:spPr/>
        <p:txBody>
          <a:bodyPr/>
          <a:lstStyle/>
          <a:p>
            <a:fld id="{DC0D42F3-CDD5-4B19-B3DB-7C5223465AF0}" type="slidenum">
              <a:rPr lang="en-US" smtClean="0"/>
              <a:t>24</a:t>
            </a:fld>
            <a:endParaRPr lang="en-US" dirty="0"/>
          </a:p>
        </p:txBody>
      </p:sp>
    </p:spTree>
    <p:extLst>
      <p:ext uri="{BB962C8B-B14F-4D97-AF65-F5344CB8AC3E}">
        <p14:creationId xmlns:p14="http://schemas.microsoft.com/office/powerpoint/2010/main" val="976491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25</a:t>
            </a:fld>
            <a:endParaRPr lang="en-US" dirty="0"/>
          </a:p>
        </p:txBody>
      </p:sp>
    </p:spTree>
    <p:extLst>
      <p:ext uri="{BB962C8B-B14F-4D97-AF65-F5344CB8AC3E}">
        <p14:creationId xmlns:p14="http://schemas.microsoft.com/office/powerpoint/2010/main" val="2035608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26</a:t>
            </a:fld>
            <a:endParaRPr lang="en-US" dirty="0"/>
          </a:p>
        </p:txBody>
      </p:sp>
    </p:spTree>
    <p:extLst>
      <p:ext uri="{BB962C8B-B14F-4D97-AF65-F5344CB8AC3E}">
        <p14:creationId xmlns:p14="http://schemas.microsoft.com/office/powerpoint/2010/main" val="1850822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27</a:t>
            </a:fld>
            <a:endParaRPr lang="en-US" dirty="0"/>
          </a:p>
        </p:txBody>
      </p:sp>
    </p:spTree>
    <p:extLst>
      <p:ext uri="{BB962C8B-B14F-4D97-AF65-F5344CB8AC3E}">
        <p14:creationId xmlns:p14="http://schemas.microsoft.com/office/powerpoint/2010/main" val="254801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28</a:t>
            </a:fld>
            <a:endParaRPr lang="en-US" dirty="0"/>
          </a:p>
        </p:txBody>
      </p:sp>
    </p:spTree>
    <p:extLst>
      <p:ext uri="{BB962C8B-B14F-4D97-AF65-F5344CB8AC3E}">
        <p14:creationId xmlns:p14="http://schemas.microsoft.com/office/powerpoint/2010/main" val="2543465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29</a:t>
            </a:fld>
            <a:endParaRPr lang="en-US" dirty="0"/>
          </a:p>
        </p:txBody>
      </p:sp>
    </p:spTree>
    <p:extLst>
      <p:ext uri="{BB962C8B-B14F-4D97-AF65-F5344CB8AC3E}">
        <p14:creationId xmlns:p14="http://schemas.microsoft.com/office/powerpoint/2010/main" val="9130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a:t>
            </a:fld>
            <a:endParaRPr lang="en-US" dirty="0"/>
          </a:p>
        </p:txBody>
      </p:sp>
    </p:spTree>
    <p:extLst>
      <p:ext uri="{BB962C8B-B14F-4D97-AF65-F5344CB8AC3E}">
        <p14:creationId xmlns:p14="http://schemas.microsoft.com/office/powerpoint/2010/main" val="1475307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30</a:t>
            </a:fld>
            <a:endParaRPr lang="en-US" dirty="0"/>
          </a:p>
        </p:txBody>
      </p:sp>
    </p:spTree>
    <p:extLst>
      <p:ext uri="{BB962C8B-B14F-4D97-AF65-F5344CB8AC3E}">
        <p14:creationId xmlns:p14="http://schemas.microsoft.com/office/powerpoint/2010/main" val="644383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31</a:t>
            </a:fld>
            <a:endParaRPr lang="en-US" dirty="0"/>
          </a:p>
        </p:txBody>
      </p:sp>
    </p:spTree>
    <p:extLst>
      <p:ext uri="{BB962C8B-B14F-4D97-AF65-F5344CB8AC3E}">
        <p14:creationId xmlns:p14="http://schemas.microsoft.com/office/powerpoint/2010/main" val="2670024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32</a:t>
            </a:fld>
            <a:endParaRPr lang="en-US" dirty="0"/>
          </a:p>
        </p:txBody>
      </p:sp>
    </p:spTree>
    <p:extLst>
      <p:ext uri="{BB962C8B-B14F-4D97-AF65-F5344CB8AC3E}">
        <p14:creationId xmlns:p14="http://schemas.microsoft.com/office/powerpoint/2010/main" val="368274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33</a:t>
            </a:fld>
            <a:endParaRPr lang="en-US" dirty="0"/>
          </a:p>
        </p:txBody>
      </p:sp>
    </p:spTree>
    <p:extLst>
      <p:ext uri="{BB962C8B-B14F-4D97-AF65-F5344CB8AC3E}">
        <p14:creationId xmlns:p14="http://schemas.microsoft.com/office/powerpoint/2010/main" val="815546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34</a:t>
            </a:fld>
            <a:endParaRPr lang="en-US" dirty="0"/>
          </a:p>
        </p:txBody>
      </p:sp>
    </p:spTree>
    <p:extLst>
      <p:ext uri="{BB962C8B-B14F-4D97-AF65-F5344CB8AC3E}">
        <p14:creationId xmlns:p14="http://schemas.microsoft.com/office/powerpoint/2010/main" val="3891161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35</a:t>
            </a:fld>
            <a:endParaRPr lang="en-US" dirty="0"/>
          </a:p>
        </p:txBody>
      </p:sp>
    </p:spTree>
    <p:extLst>
      <p:ext uri="{BB962C8B-B14F-4D97-AF65-F5344CB8AC3E}">
        <p14:creationId xmlns:p14="http://schemas.microsoft.com/office/powerpoint/2010/main" val="72337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36</a:t>
            </a:fld>
            <a:endParaRPr lang="en-US" dirty="0"/>
          </a:p>
        </p:txBody>
      </p:sp>
    </p:spTree>
    <p:extLst>
      <p:ext uri="{BB962C8B-B14F-4D97-AF65-F5344CB8AC3E}">
        <p14:creationId xmlns:p14="http://schemas.microsoft.com/office/powerpoint/2010/main" val="3947682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37</a:t>
            </a:fld>
            <a:endParaRPr lang="en-US" dirty="0"/>
          </a:p>
        </p:txBody>
      </p:sp>
    </p:spTree>
    <p:extLst>
      <p:ext uri="{BB962C8B-B14F-4D97-AF65-F5344CB8AC3E}">
        <p14:creationId xmlns:p14="http://schemas.microsoft.com/office/powerpoint/2010/main" val="2131427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38</a:t>
            </a:fld>
            <a:endParaRPr lang="en-US" dirty="0"/>
          </a:p>
        </p:txBody>
      </p:sp>
    </p:spTree>
    <p:extLst>
      <p:ext uri="{BB962C8B-B14F-4D97-AF65-F5344CB8AC3E}">
        <p14:creationId xmlns:p14="http://schemas.microsoft.com/office/powerpoint/2010/main" val="2360004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39</a:t>
            </a:fld>
            <a:endParaRPr lang="en-US" dirty="0"/>
          </a:p>
        </p:txBody>
      </p:sp>
    </p:spTree>
    <p:extLst>
      <p:ext uri="{BB962C8B-B14F-4D97-AF65-F5344CB8AC3E}">
        <p14:creationId xmlns:p14="http://schemas.microsoft.com/office/powerpoint/2010/main" val="128779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a:t>
            </a:fld>
            <a:endParaRPr lang="en-US" dirty="0"/>
          </a:p>
        </p:txBody>
      </p:sp>
    </p:spTree>
    <p:extLst>
      <p:ext uri="{BB962C8B-B14F-4D97-AF65-F5344CB8AC3E}">
        <p14:creationId xmlns:p14="http://schemas.microsoft.com/office/powerpoint/2010/main" val="3365167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40</a:t>
            </a:fld>
            <a:endParaRPr lang="en-US" dirty="0"/>
          </a:p>
        </p:txBody>
      </p:sp>
    </p:spTree>
    <p:extLst>
      <p:ext uri="{BB962C8B-B14F-4D97-AF65-F5344CB8AC3E}">
        <p14:creationId xmlns:p14="http://schemas.microsoft.com/office/powerpoint/2010/main" val="2954704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41</a:t>
            </a:fld>
            <a:endParaRPr lang="en-US" dirty="0"/>
          </a:p>
        </p:txBody>
      </p:sp>
    </p:spTree>
    <p:extLst>
      <p:ext uri="{BB962C8B-B14F-4D97-AF65-F5344CB8AC3E}">
        <p14:creationId xmlns:p14="http://schemas.microsoft.com/office/powerpoint/2010/main" val="694637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42</a:t>
            </a:fld>
            <a:endParaRPr lang="en-US" dirty="0"/>
          </a:p>
        </p:txBody>
      </p:sp>
    </p:spTree>
    <p:extLst>
      <p:ext uri="{BB962C8B-B14F-4D97-AF65-F5344CB8AC3E}">
        <p14:creationId xmlns:p14="http://schemas.microsoft.com/office/powerpoint/2010/main" val="1558586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43</a:t>
            </a:fld>
            <a:endParaRPr lang="en-US" dirty="0"/>
          </a:p>
        </p:txBody>
      </p:sp>
    </p:spTree>
    <p:extLst>
      <p:ext uri="{BB962C8B-B14F-4D97-AF65-F5344CB8AC3E}">
        <p14:creationId xmlns:p14="http://schemas.microsoft.com/office/powerpoint/2010/main" val="2155289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44</a:t>
            </a:fld>
            <a:endParaRPr lang="en-US" dirty="0"/>
          </a:p>
        </p:txBody>
      </p:sp>
    </p:spTree>
    <p:extLst>
      <p:ext uri="{BB962C8B-B14F-4D97-AF65-F5344CB8AC3E}">
        <p14:creationId xmlns:p14="http://schemas.microsoft.com/office/powerpoint/2010/main" val="2016409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45</a:t>
            </a:fld>
            <a:endParaRPr lang="en-US" dirty="0"/>
          </a:p>
        </p:txBody>
      </p:sp>
    </p:spTree>
    <p:extLst>
      <p:ext uri="{BB962C8B-B14F-4D97-AF65-F5344CB8AC3E}">
        <p14:creationId xmlns:p14="http://schemas.microsoft.com/office/powerpoint/2010/main" val="1446183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46</a:t>
            </a:fld>
            <a:endParaRPr lang="en-US" dirty="0"/>
          </a:p>
        </p:txBody>
      </p:sp>
    </p:spTree>
    <p:extLst>
      <p:ext uri="{BB962C8B-B14F-4D97-AF65-F5344CB8AC3E}">
        <p14:creationId xmlns:p14="http://schemas.microsoft.com/office/powerpoint/2010/main" val="1751689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47</a:t>
            </a:fld>
            <a:endParaRPr lang="en-US" dirty="0"/>
          </a:p>
        </p:txBody>
      </p:sp>
    </p:spTree>
    <p:extLst>
      <p:ext uri="{BB962C8B-B14F-4D97-AF65-F5344CB8AC3E}">
        <p14:creationId xmlns:p14="http://schemas.microsoft.com/office/powerpoint/2010/main" val="2238826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48</a:t>
            </a:fld>
            <a:endParaRPr lang="en-US" dirty="0"/>
          </a:p>
        </p:txBody>
      </p:sp>
    </p:spTree>
    <p:extLst>
      <p:ext uri="{BB962C8B-B14F-4D97-AF65-F5344CB8AC3E}">
        <p14:creationId xmlns:p14="http://schemas.microsoft.com/office/powerpoint/2010/main" val="2340060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49</a:t>
            </a:fld>
            <a:endParaRPr lang="en-US" dirty="0"/>
          </a:p>
        </p:txBody>
      </p:sp>
    </p:spTree>
    <p:extLst>
      <p:ext uri="{BB962C8B-B14F-4D97-AF65-F5344CB8AC3E}">
        <p14:creationId xmlns:p14="http://schemas.microsoft.com/office/powerpoint/2010/main" val="4179242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a:t>
            </a:fld>
            <a:endParaRPr lang="en-US" dirty="0"/>
          </a:p>
        </p:txBody>
      </p:sp>
    </p:spTree>
    <p:extLst>
      <p:ext uri="{BB962C8B-B14F-4D97-AF65-F5344CB8AC3E}">
        <p14:creationId xmlns:p14="http://schemas.microsoft.com/office/powerpoint/2010/main" val="2049282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50</a:t>
            </a:fld>
            <a:endParaRPr lang="en-US" dirty="0"/>
          </a:p>
        </p:txBody>
      </p:sp>
    </p:spTree>
    <p:extLst>
      <p:ext uri="{BB962C8B-B14F-4D97-AF65-F5344CB8AC3E}">
        <p14:creationId xmlns:p14="http://schemas.microsoft.com/office/powerpoint/2010/main" val="2489377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51</a:t>
            </a:fld>
            <a:endParaRPr lang="en-US" dirty="0"/>
          </a:p>
        </p:txBody>
      </p:sp>
    </p:spTree>
    <p:extLst>
      <p:ext uri="{BB962C8B-B14F-4D97-AF65-F5344CB8AC3E}">
        <p14:creationId xmlns:p14="http://schemas.microsoft.com/office/powerpoint/2010/main" val="2041487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52</a:t>
            </a:fld>
            <a:endParaRPr lang="en-US" dirty="0"/>
          </a:p>
        </p:txBody>
      </p:sp>
    </p:spTree>
    <p:extLst>
      <p:ext uri="{BB962C8B-B14F-4D97-AF65-F5344CB8AC3E}">
        <p14:creationId xmlns:p14="http://schemas.microsoft.com/office/powerpoint/2010/main" val="910933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53</a:t>
            </a:fld>
            <a:endParaRPr lang="en-US" dirty="0"/>
          </a:p>
        </p:txBody>
      </p:sp>
    </p:spTree>
    <p:extLst>
      <p:ext uri="{BB962C8B-B14F-4D97-AF65-F5344CB8AC3E}">
        <p14:creationId xmlns:p14="http://schemas.microsoft.com/office/powerpoint/2010/main" val="1793111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54</a:t>
            </a:fld>
            <a:endParaRPr lang="en-US" dirty="0"/>
          </a:p>
        </p:txBody>
      </p:sp>
    </p:spTree>
    <p:extLst>
      <p:ext uri="{BB962C8B-B14F-4D97-AF65-F5344CB8AC3E}">
        <p14:creationId xmlns:p14="http://schemas.microsoft.com/office/powerpoint/2010/main" val="838491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55</a:t>
            </a:fld>
            <a:endParaRPr lang="en-US" dirty="0"/>
          </a:p>
        </p:txBody>
      </p:sp>
    </p:spTree>
    <p:extLst>
      <p:ext uri="{BB962C8B-B14F-4D97-AF65-F5344CB8AC3E}">
        <p14:creationId xmlns:p14="http://schemas.microsoft.com/office/powerpoint/2010/main" val="1775038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56</a:t>
            </a:fld>
            <a:endParaRPr lang="en-US" dirty="0"/>
          </a:p>
        </p:txBody>
      </p:sp>
    </p:spTree>
    <p:extLst>
      <p:ext uri="{BB962C8B-B14F-4D97-AF65-F5344CB8AC3E}">
        <p14:creationId xmlns:p14="http://schemas.microsoft.com/office/powerpoint/2010/main" val="1174484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57</a:t>
            </a:fld>
            <a:endParaRPr lang="en-US" dirty="0"/>
          </a:p>
        </p:txBody>
      </p:sp>
    </p:spTree>
    <p:extLst>
      <p:ext uri="{BB962C8B-B14F-4D97-AF65-F5344CB8AC3E}">
        <p14:creationId xmlns:p14="http://schemas.microsoft.com/office/powerpoint/2010/main" val="29405236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58</a:t>
            </a:fld>
            <a:endParaRPr lang="en-US" dirty="0"/>
          </a:p>
        </p:txBody>
      </p:sp>
    </p:spTree>
    <p:extLst>
      <p:ext uri="{BB962C8B-B14F-4D97-AF65-F5344CB8AC3E}">
        <p14:creationId xmlns:p14="http://schemas.microsoft.com/office/powerpoint/2010/main" val="292848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59</a:t>
            </a:fld>
            <a:endParaRPr lang="en-US" dirty="0"/>
          </a:p>
        </p:txBody>
      </p:sp>
    </p:spTree>
    <p:extLst>
      <p:ext uri="{BB962C8B-B14F-4D97-AF65-F5344CB8AC3E}">
        <p14:creationId xmlns:p14="http://schemas.microsoft.com/office/powerpoint/2010/main" val="319285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6</a:t>
            </a:fld>
            <a:endParaRPr lang="en-US" dirty="0"/>
          </a:p>
        </p:txBody>
      </p:sp>
    </p:spTree>
    <p:extLst>
      <p:ext uri="{BB962C8B-B14F-4D97-AF65-F5344CB8AC3E}">
        <p14:creationId xmlns:p14="http://schemas.microsoft.com/office/powerpoint/2010/main" val="3586421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7</a:t>
            </a:fld>
            <a:endParaRPr lang="en-US" dirty="0"/>
          </a:p>
        </p:txBody>
      </p:sp>
    </p:spTree>
    <p:extLst>
      <p:ext uri="{BB962C8B-B14F-4D97-AF65-F5344CB8AC3E}">
        <p14:creationId xmlns:p14="http://schemas.microsoft.com/office/powerpoint/2010/main" val="388450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8</a:t>
            </a:fld>
            <a:endParaRPr lang="en-US" dirty="0"/>
          </a:p>
        </p:txBody>
      </p:sp>
    </p:spTree>
    <p:extLst>
      <p:ext uri="{BB962C8B-B14F-4D97-AF65-F5344CB8AC3E}">
        <p14:creationId xmlns:p14="http://schemas.microsoft.com/office/powerpoint/2010/main" val="25679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D42F3-CDD5-4B19-B3DB-7C5223465AF0}" type="slidenum">
              <a:rPr lang="en-US" smtClean="0"/>
              <a:t>9</a:t>
            </a:fld>
            <a:endParaRPr lang="en-US" dirty="0"/>
          </a:p>
        </p:txBody>
      </p:sp>
    </p:spTree>
    <p:extLst>
      <p:ext uri="{BB962C8B-B14F-4D97-AF65-F5344CB8AC3E}">
        <p14:creationId xmlns:p14="http://schemas.microsoft.com/office/powerpoint/2010/main" val="3490803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C2F5248-46FB-4B21-86CC-193094DCEFA0}" type="datetime1">
              <a:rPr lang="en-US" smtClean="0"/>
              <a:t>4/12/2025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5661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1CC9A-5A1F-4B55-A065-BB4E65346D4D}" type="datetime1">
              <a:rPr lang="en-US" smtClean="0"/>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516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9D0E3-2BD6-4254-82D0-8E1441667E33}" type="datetime1">
              <a:rPr lang="en-US" smtClean="0"/>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393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BCEC5-CE1B-4617-82D6-65BD0F5B07A5}" type="datetime1">
              <a:rPr lang="en-US" smtClean="0"/>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935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011BD-7957-4CF3-8BCA-9A385F7F00A0}" type="datetime1">
              <a:rPr lang="en-US" smtClean="0"/>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031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1E35-9E29-4BA2-8650-B8DF2FB8418A}" type="datetime1">
              <a:rPr lang="en-US" smtClean="0"/>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462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E36BE-4641-4FC6-BB34-6A020DAA3E16}" type="datetime1">
              <a:rPr lang="en-US" smtClean="0"/>
              <a:t>4/12/2025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4565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F94D2-0D2E-4C87-8168-ED920BF6FA52}" type="datetime1">
              <a:rPr lang="en-US" smtClean="0"/>
              <a:t>4/12/2025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334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3852E-F5CF-4AEE-8E73-07BBAD90892A}" type="datetime1">
              <a:rPr lang="en-US" smtClean="0"/>
              <a:t>4/12/2025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402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C6DCBE78-9AC4-4210-8A68-53918CCA97CC}" type="datetime1">
              <a:rPr lang="en-US" smtClean="0"/>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91708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fld id="{9F9BF09E-DD05-437F-9F41-BFC11A888A78}" type="datetime1">
              <a:rPr lang="en-US" smtClean="0"/>
              <a:t>4/12/2025</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242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C3E312BF-6E7B-46F2-B83A-98982FB970FA}" type="datetime1">
              <a:rPr lang="en-US" smtClean="0"/>
              <a:t>4/12/2025</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43646460"/>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3C9CC-F0AD-4F56-9B0F-18ED29C3B4C9}"/>
              </a:ext>
            </a:extLst>
          </p:cNvPr>
          <p:cNvSpPr>
            <a:spLocks noGrp="1"/>
          </p:cNvSpPr>
          <p:nvPr>
            <p:ph type="ctrTitle"/>
          </p:nvPr>
        </p:nvSpPr>
        <p:spPr>
          <a:xfrm>
            <a:off x="4566261" y="1067403"/>
            <a:ext cx="5830468" cy="4723194"/>
          </a:xfrm>
        </p:spPr>
        <p:txBody>
          <a:bodyPr vert="horz" lIns="91440" tIns="45720" rIns="91440" bIns="45720" rtlCol="0" anchor="ctr">
            <a:normAutofit/>
          </a:bodyPr>
          <a:lstStyle/>
          <a:p>
            <a:r>
              <a:rPr lang="en-US" sz="6100" b="1" dirty="0">
                <a:solidFill>
                  <a:srgbClr val="FFFFFF"/>
                </a:solidFill>
              </a:rPr>
              <a:t>AFTON TOWNSHIP</a:t>
            </a:r>
            <a:br>
              <a:rPr lang="en-US" sz="6100" dirty="0">
                <a:solidFill>
                  <a:srgbClr val="FFFFFF"/>
                </a:solidFill>
              </a:rPr>
            </a:br>
            <a:r>
              <a:rPr lang="en-US" sz="6100" b="1" dirty="0">
                <a:solidFill>
                  <a:srgbClr val="FFFFFF"/>
                </a:solidFill>
              </a:rPr>
              <a:t>ANNUAL TOWNSHIP</a:t>
            </a:r>
            <a:br>
              <a:rPr lang="en-US" sz="6100" b="1" dirty="0">
                <a:solidFill>
                  <a:srgbClr val="FFFFFF"/>
                </a:solidFill>
              </a:rPr>
            </a:br>
            <a:r>
              <a:rPr lang="en-US" sz="6100" b="1" dirty="0">
                <a:solidFill>
                  <a:srgbClr val="FFFFFF"/>
                </a:solidFill>
              </a:rPr>
              <a:t>MEETING</a:t>
            </a:r>
            <a:br>
              <a:rPr lang="en-US" sz="6100" b="1" dirty="0">
                <a:solidFill>
                  <a:srgbClr val="FFFFFF"/>
                </a:solidFill>
              </a:rPr>
            </a:br>
            <a:r>
              <a:rPr lang="en-US" sz="6100" b="1" dirty="0">
                <a:solidFill>
                  <a:srgbClr val="FFFFFF"/>
                </a:solidFill>
              </a:rPr>
              <a:t>APRIL 08, 2025</a:t>
            </a:r>
          </a:p>
        </p:txBody>
      </p:sp>
      <p:sp>
        <p:nvSpPr>
          <p:cNvPr id="12" name="Rectangle 11">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4CAE2A-99FA-8A26-80A6-313CEB7FA47F}"/>
              </a:ext>
            </a:extLst>
          </p:cNvPr>
          <p:cNvSpPr txBox="1"/>
          <p:nvPr/>
        </p:nvSpPr>
        <p:spPr>
          <a:xfrm>
            <a:off x="977490" y="1067403"/>
            <a:ext cx="2759857" cy="4723194"/>
          </a:xfrm>
          <a:prstGeom prst="rect">
            <a:avLst/>
          </a:prstGeom>
        </p:spPr>
        <p:txBody>
          <a:bodyPr vert="horz" lIns="91440" tIns="45720" rIns="91440" bIns="45720" rtlCol="0" anchor="ctr">
            <a:normAutofit/>
          </a:bodyPr>
          <a:lstStyle/>
          <a:p>
            <a:pPr defTabSz="914400">
              <a:lnSpc>
                <a:spcPct val="85000"/>
              </a:lnSpc>
              <a:spcBef>
                <a:spcPts val="1300"/>
              </a:spcBef>
            </a:pPr>
            <a:r>
              <a:rPr lang="en-US" sz="4800" b="1" dirty="0">
                <a:solidFill>
                  <a:srgbClr val="FFFFFF"/>
                </a:solidFill>
                <a:latin typeface="+mj-lt"/>
              </a:rPr>
              <a:t>WELCOME</a:t>
            </a:r>
          </a:p>
        </p:txBody>
      </p:sp>
      <p:sp>
        <p:nvSpPr>
          <p:cNvPr id="14" name="Rectangle 13">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B1C48C-64C1-A5CE-8820-D425D6E355B7}"/>
              </a:ext>
            </a:extLst>
          </p:cNvPr>
          <p:cNvSpPr txBox="1"/>
          <p:nvPr/>
        </p:nvSpPr>
        <p:spPr>
          <a:xfrm>
            <a:off x="5637320" y="2978458"/>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07AE6EEC-2410-6840-0119-75277931CF66}"/>
              </a:ext>
            </a:extLst>
          </p:cNvPr>
          <p:cNvSpPr txBox="1"/>
          <p:nvPr/>
        </p:nvSpPr>
        <p:spPr>
          <a:xfrm>
            <a:off x="5637320" y="2978458"/>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56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717595" y="0"/>
            <a:ext cx="10923638" cy="1317643"/>
          </a:xfrm>
        </p:spPr>
        <p:txBody>
          <a:bodyPr vert="horz" lIns="91440" tIns="45720" rIns="91440" bIns="45720" rtlCol="0" anchor="b">
            <a:normAutofit/>
          </a:bodyPr>
          <a:lstStyle/>
          <a:p>
            <a:pPr algn="ctr">
              <a:lnSpc>
                <a:spcPct val="80000"/>
              </a:lnSpc>
            </a:pPr>
            <a:r>
              <a:rPr lang="en-US" sz="6000" b="1" dirty="0">
                <a:solidFill>
                  <a:schemeClr val="tx1"/>
                </a:solidFill>
              </a:rPr>
              <a:t>AFTON TOWNSHIP</a:t>
            </a:r>
          </a:p>
        </p:txBody>
      </p:sp>
      <p:graphicFrame>
        <p:nvGraphicFramePr>
          <p:cNvPr id="7" name="Table 4">
            <a:extLst>
              <a:ext uri="{FF2B5EF4-FFF2-40B4-BE49-F238E27FC236}">
                <a16:creationId xmlns:a16="http://schemas.microsoft.com/office/drawing/2014/main" id="{FCE4BC16-E844-B397-D967-998ED05892F5}"/>
              </a:ext>
            </a:extLst>
          </p:cNvPr>
          <p:cNvGraphicFramePr>
            <a:graphicFrameLocks/>
          </p:cNvGraphicFramePr>
          <p:nvPr>
            <p:extLst>
              <p:ext uri="{D42A27DB-BD31-4B8C-83A1-F6EECF244321}">
                <p14:modId xmlns:p14="http://schemas.microsoft.com/office/powerpoint/2010/main" val="366669249"/>
              </p:ext>
            </p:extLst>
          </p:nvPr>
        </p:nvGraphicFramePr>
        <p:xfrm>
          <a:off x="857450" y="1744980"/>
          <a:ext cx="9957087" cy="4528388"/>
        </p:xfrm>
        <a:graphic>
          <a:graphicData uri="http://schemas.openxmlformats.org/drawingml/2006/table">
            <a:tbl>
              <a:tblPr firstRow="1" bandRow="1">
                <a:noFill/>
                <a:tableStyleId>{5C22544A-7EE6-4342-B048-85BDC9FD1C3A}</a:tableStyleId>
              </a:tblPr>
              <a:tblGrid>
                <a:gridCol w="7266642">
                  <a:extLst>
                    <a:ext uri="{9D8B030D-6E8A-4147-A177-3AD203B41FA5}">
                      <a16:colId xmlns:a16="http://schemas.microsoft.com/office/drawing/2014/main" val="1807953309"/>
                    </a:ext>
                  </a:extLst>
                </a:gridCol>
                <a:gridCol w="2690445">
                  <a:extLst>
                    <a:ext uri="{9D8B030D-6E8A-4147-A177-3AD203B41FA5}">
                      <a16:colId xmlns:a16="http://schemas.microsoft.com/office/drawing/2014/main" val="3921666326"/>
                    </a:ext>
                  </a:extLst>
                </a:gridCol>
              </a:tblGrid>
              <a:tr h="578738">
                <a:tc>
                  <a:txBody>
                    <a:bodyPr/>
                    <a:lstStyle/>
                    <a:p>
                      <a:pPr algn="ctr"/>
                      <a:r>
                        <a:rPr lang="en-US" sz="3600" b="1" cap="none" spc="60" dirty="0">
                          <a:solidFill>
                            <a:schemeClr val="tx1"/>
                          </a:solidFill>
                        </a:rPr>
                        <a:t>TAX REVENUE/OTHER</a:t>
                      </a:r>
                    </a:p>
                  </a:txBody>
                  <a:tcPr marL="100349" marR="100349" marT="100349" marB="50175" anchor="ctr">
                    <a:lnL w="12700" cmpd="sng">
                      <a:noFill/>
                    </a:lnL>
                    <a:lnR w="12700" cmpd="sng">
                      <a:noFill/>
                    </a:lnR>
                    <a:lnT w="19050" cap="flat" cmpd="sng" algn="ctr">
                      <a:noFill/>
                      <a:prstDash val="solid"/>
                    </a:lnT>
                    <a:lnB w="38100" cmpd="sng">
                      <a:noFill/>
                    </a:lnB>
                    <a:solidFill>
                      <a:schemeClr val="bg1"/>
                    </a:solidFill>
                  </a:tcPr>
                </a:tc>
                <a:tc>
                  <a:txBody>
                    <a:bodyPr/>
                    <a:lstStyle/>
                    <a:p>
                      <a:pPr algn="ctr"/>
                      <a:r>
                        <a:rPr lang="en-US" sz="3600" b="1" cap="none" spc="60" dirty="0">
                          <a:solidFill>
                            <a:schemeClr val="tx1"/>
                          </a:solidFill>
                        </a:rPr>
                        <a:t>AMOUNT</a:t>
                      </a:r>
                    </a:p>
                  </a:txBody>
                  <a:tcPr marL="100349" marR="100349" marT="100349" marB="50175"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576937">
                <a:tc>
                  <a:txBody>
                    <a:bodyPr/>
                    <a:lstStyle/>
                    <a:p>
                      <a:r>
                        <a:rPr lang="en-US" sz="3200" cap="none" spc="0" dirty="0">
                          <a:solidFill>
                            <a:schemeClr val="tx1"/>
                          </a:solidFill>
                        </a:rPr>
                        <a:t>GENERAL TOWN FUND</a:t>
                      </a:r>
                    </a:p>
                  </a:txBody>
                  <a:tcPr marL="100349" marR="100349" marT="100349" marB="50175">
                    <a:lnL w="12700" cmpd="sng">
                      <a:noFill/>
                      <a:prstDash val="solid"/>
                    </a:lnL>
                    <a:lnR w="12700" cmpd="sng">
                      <a:noFill/>
                      <a:prstDash val="solid"/>
                    </a:lnR>
                    <a:lnT w="38100" cmpd="sng">
                      <a:noFill/>
                    </a:lnT>
                    <a:lnB w="12700" cap="flat" cmpd="sng" algn="ctr">
                      <a:noFill/>
                      <a:prstDash val="solid"/>
                    </a:lnB>
                    <a:noFill/>
                  </a:tcPr>
                </a:tc>
                <a:tc>
                  <a:txBody>
                    <a:bodyPr/>
                    <a:lstStyle/>
                    <a:p>
                      <a:pPr algn="ctr"/>
                      <a:r>
                        <a:rPr lang="en-US" sz="3200" cap="none" spc="0" dirty="0">
                          <a:solidFill>
                            <a:schemeClr val="tx1"/>
                          </a:solidFill>
                        </a:rPr>
                        <a:t>$145,935</a:t>
                      </a:r>
                    </a:p>
                  </a:txBody>
                  <a:tcPr marL="100349" marR="100349" marT="100349" marB="50175">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r h="576937">
                <a:tc>
                  <a:txBody>
                    <a:bodyPr/>
                    <a:lstStyle/>
                    <a:p>
                      <a:r>
                        <a:rPr lang="en-US" sz="3200" cap="none" spc="0" dirty="0">
                          <a:solidFill>
                            <a:schemeClr val="tx1"/>
                          </a:solidFill>
                        </a:rPr>
                        <a:t>AUDIT FUND</a:t>
                      </a:r>
                    </a:p>
                  </a:txBody>
                  <a:tcPr marL="100349" marR="100349" marT="100349" marB="5017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en-US" sz="3200" cap="none" spc="0" dirty="0">
                          <a:solidFill>
                            <a:schemeClr val="tx1"/>
                          </a:solidFill>
                        </a:rPr>
                        <a:t>$     9,274</a:t>
                      </a:r>
                    </a:p>
                  </a:txBody>
                  <a:tcPr marL="100349" marR="100349" marT="100349" marB="5017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4621177"/>
                  </a:ext>
                </a:extLst>
              </a:tr>
              <a:tr h="576937">
                <a:tc>
                  <a:txBody>
                    <a:bodyPr/>
                    <a:lstStyle/>
                    <a:p>
                      <a:r>
                        <a:rPr lang="en-US" sz="3200" cap="none" spc="0" dirty="0">
                          <a:solidFill>
                            <a:schemeClr val="tx1"/>
                          </a:solidFill>
                        </a:rPr>
                        <a:t>INSURANCE FUND</a:t>
                      </a:r>
                    </a:p>
                  </a:txBody>
                  <a:tcPr marL="100349" marR="100349" marT="100349" marB="50175">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3200" cap="none" spc="0" dirty="0">
                          <a:solidFill>
                            <a:schemeClr val="tx1"/>
                          </a:solidFill>
                        </a:rPr>
                        <a:t>$    2,144</a:t>
                      </a:r>
                    </a:p>
                  </a:txBody>
                  <a:tcPr marL="100349" marR="100349" marT="100349" marB="50175">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503862514"/>
                  </a:ext>
                </a:extLst>
              </a:tr>
              <a:tr h="576937">
                <a:tc>
                  <a:txBody>
                    <a:bodyPr/>
                    <a:lstStyle/>
                    <a:p>
                      <a:r>
                        <a:rPr lang="en-US" sz="3200" cap="none" spc="0" dirty="0">
                          <a:solidFill>
                            <a:schemeClr val="tx1"/>
                          </a:solidFill>
                        </a:rPr>
                        <a:t>IMRF FUND</a:t>
                      </a:r>
                    </a:p>
                  </a:txBody>
                  <a:tcPr marL="100349" marR="100349" marT="100349" marB="5017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en-US" sz="3200" u="none" cap="none" spc="0" dirty="0">
                          <a:solidFill>
                            <a:schemeClr val="tx1"/>
                          </a:solidFill>
                        </a:rPr>
                        <a:t>$       111</a:t>
                      </a:r>
                    </a:p>
                  </a:txBody>
                  <a:tcPr marL="100349" marR="100349" marT="100349" marB="5017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23561862"/>
                  </a:ext>
                </a:extLst>
              </a:tr>
              <a:tr h="576937">
                <a:tc>
                  <a:txBody>
                    <a:bodyPr/>
                    <a:lstStyle/>
                    <a:p>
                      <a:r>
                        <a:rPr lang="en-US" sz="3200" b="0" cap="none" spc="0">
                          <a:solidFill>
                            <a:schemeClr val="tx1"/>
                          </a:solidFill>
                        </a:rPr>
                        <a:t>GENERAL ASSITANCE FUND</a:t>
                      </a:r>
                    </a:p>
                  </a:txBody>
                  <a:tcPr marL="100349" marR="100349" marT="100349" marB="50175">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3200" b="1" u="none" cap="none" spc="0" dirty="0">
                          <a:solidFill>
                            <a:schemeClr val="tx1"/>
                          </a:solidFill>
                        </a:rPr>
                        <a:t>$         55</a:t>
                      </a:r>
                    </a:p>
                  </a:txBody>
                  <a:tcPr marL="100349" marR="100349" marT="100349" marB="50175">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64584396"/>
                  </a:ext>
                </a:extLst>
              </a:tr>
              <a:tr h="576937">
                <a:tc>
                  <a:txBody>
                    <a:bodyPr/>
                    <a:lstStyle/>
                    <a:p>
                      <a:r>
                        <a:rPr lang="en-US" sz="3200" b="1" cap="none" spc="0" dirty="0">
                          <a:solidFill>
                            <a:schemeClr val="tx1"/>
                          </a:solidFill>
                        </a:rPr>
                        <a:t>TOTAL  TAX REVENUE</a:t>
                      </a:r>
                    </a:p>
                  </a:txBody>
                  <a:tcPr marL="100349" marR="100349" marT="100349" marB="50175">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ctr"/>
                      <a:r>
                        <a:rPr lang="en-US" sz="3200" b="1" cap="none" spc="0" dirty="0">
                          <a:solidFill>
                            <a:schemeClr val="tx1"/>
                          </a:solidFill>
                        </a:rPr>
                        <a:t>$157,576</a:t>
                      </a:r>
                    </a:p>
                  </a:txBody>
                  <a:tcPr marL="100349" marR="100349" marT="100349" marB="50175">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2748612819"/>
                  </a:ext>
                </a:extLst>
              </a:tr>
            </a:tbl>
          </a:graphicData>
        </a:graphic>
      </p:graphicFrame>
    </p:spTree>
    <p:extLst>
      <p:ext uri="{BB962C8B-B14F-4D97-AF65-F5344CB8AC3E}">
        <p14:creationId xmlns:p14="http://schemas.microsoft.com/office/powerpoint/2010/main" val="1229668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650631" y="105507"/>
            <a:ext cx="10923638" cy="1018705"/>
          </a:xfrm>
        </p:spPr>
        <p:txBody>
          <a:bodyPr vert="horz" lIns="91440" tIns="45720" rIns="91440" bIns="45720" rtlCol="0" anchor="b">
            <a:normAutofit/>
          </a:bodyPr>
          <a:lstStyle/>
          <a:p>
            <a:pPr algn="ctr">
              <a:lnSpc>
                <a:spcPct val="80000"/>
              </a:lnSpc>
            </a:pPr>
            <a:r>
              <a:rPr lang="en-US" sz="6000" b="1" dirty="0">
                <a:solidFill>
                  <a:schemeClr val="tx1"/>
                </a:solidFill>
              </a:rPr>
              <a:t>AFTON TOWNSHIP</a:t>
            </a:r>
          </a:p>
        </p:txBody>
      </p:sp>
      <p:graphicFrame>
        <p:nvGraphicFramePr>
          <p:cNvPr id="7" name="Table 4">
            <a:extLst>
              <a:ext uri="{FF2B5EF4-FFF2-40B4-BE49-F238E27FC236}">
                <a16:creationId xmlns:a16="http://schemas.microsoft.com/office/drawing/2014/main" id="{FCE4BC16-E844-B397-D967-998ED05892F5}"/>
              </a:ext>
            </a:extLst>
          </p:cNvPr>
          <p:cNvGraphicFramePr>
            <a:graphicFrameLocks/>
          </p:cNvGraphicFramePr>
          <p:nvPr>
            <p:extLst>
              <p:ext uri="{D42A27DB-BD31-4B8C-83A1-F6EECF244321}">
                <p14:modId xmlns:p14="http://schemas.microsoft.com/office/powerpoint/2010/main" val="2184205251"/>
              </p:ext>
            </p:extLst>
          </p:nvPr>
        </p:nvGraphicFramePr>
        <p:xfrm>
          <a:off x="650631" y="1204546"/>
          <a:ext cx="10752992" cy="5459757"/>
        </p:xfrm>
        <a:graphic>
          <a:graphicData uri="http://schemas.openxmlformats.org/drawingml/2006/table">
            <a:tbl>
              <a:tblPr firstRow="1" bandRow="1">
                <a:noFill/>
                <a:tableStyleId>{5C22544A-7EE6-4342-B048-85BDC9FD1C3A}</a:tableStyleId>
              </a:tblPr>
              <a:tblGrid>
                <a:gridCol w="8923202">
                  <a:extLst>
                    <a:ext uri="{9D8B030D-6E8A-4147-A177-3AD203B41FA5}">
                      <a16:colId xmlns:a16="http://schemas.microsoft.com/office/drawing/2014/main" val="1807953309"/>
                    </a:ext>
                  </a:extLst>
                </a:gridCol>
                <a:gridCol w="1829790">
                  <a:extLst>
                    <a:ext uri="{9D8B030D-6E8A-4147-A177-3AD203B41FA5}">
                      <a16:colId xmlns:a16="http://schemas.microsoft.com/office/drawing/2014/main" val="3921666326"/>
                    </a:ext>
                  </a:extLst>
                </a:gridCol>
              </a:tblGrid>
              <a:tr h="720969">
                <a:tc>
                  <a:txBody>
                    <a:bodyPr/>
                    <a:lstStyle/>
                    <a:p>
                      <a:pPr algn="ctr"/>
                      <a:r>
                        <a:rPr lang="en-US" sz="2800" b="1" cap="none" spc="60" dirty="0">
                          <a:solidFill>
                            <a:schemeClr val="tx1"/>
                          </a:solidFill>
                          <a:latin typeface="+mn-lt"/>
                        </a:rPr>
                        <a:t>EXPENDITURES</a:t>
                      </a:r>
                    </a:p>
                  </a:txBody>
                  <a:tcPr marL="85090" marR="85090" marT="85090" marB="42546" anchor="ctr">
                    <a:lnL w="12700" cmpd="sng">
                      <a:noFill/>
                    </a:lnL>
                    <a:lnR w="12700" cmpd="sng">
                      <a:noFill/>
                    </a:lnR>
                    <a:lnT w="19050" cap="flat" cmpd="sng" algn="ctr">
                      <a:noFill/>
                      <a:prstDash val="solid"/>
                    </a:lnT>
                    <a:lnB w="38100" cmpd="sng">
                      <a:noFill/>
                    </a:lnB>
                    <a:solidFill>
                      <a:schemeClr val="bg1"/>
                    </a:solidFill>
                  </a:tcPr>
                </a:tc>
                <a:tc>
                  <a:txBody>
                    <a:bodyPr/>
                    <a:lstStyle/>
                    <a:p>
                      <a:r>
                        <a:rPr lang="en-US" sz="2800" b="1" cap="none" spc="60" dirty="0">
                          <a:solidFill>
                            <a:schemeClr val="tx1"/>
                          </a:solidFill>
                          <a:latin typeface="+mn-lt"/>
                        </a:rPr>
                        <a:t>AMOUNT</a:t>
                      </a:r>
                    </a:p>
                  </a:txBody>
                  <a:tcPr marL="85090" marR="85090" marT="85090" marB="42546"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526532">
                <a:tc>
                  <a:txBody>
                    <a:bodyPr/>
                    <a:lstStyle/>
                    <a:p>
                      <a:r>
                        <a:rPr lang="en-US" sz="2400" cap="none" spc="0" dirty="0">
                          <a:solidFill>
                            <a:schemeClr val="tx1"/>
                          </a:solidFill>
                          <a:latin typeface="+mn-lt"/>
                        </a:rPr>
                        <a:t>ADMINISTRATION</a:t>
                      </a:r>
                    </a:p>
                  </a:txBody>
                  <a:tcPr marL="85090" marR="85090" marT="85090" marB="42546">
                    <a:lnL w="12700" cmpd="sng">
                      <a:noFill/>
                      <a:prstDash val="solid"/>
                    </a:lnL>
                    <a:lnR w="12700" cmpd="sng">
                      <a:noFill/>
                      <a:prstDash val="solid"/>
                    </a:lnR>
                    <a:lnT w="38100" cmpd="sng">
                      <a:noFill/>
                    </a:lnT>
                    <a:lnB w="12700" cap="flat" cmpd="sng" algn="ctr">
                      <a:noFill/>
                      <a:prstDash val="solid"/>
                    </a:lnB>
                    <a:noFill/>
                  </a:tcPr>
                </a:tc>
                <a:tc>
                  <a:txBody>
                    <a:bodyPr/>
                    <a:lstStyle/>
                    <a:p>
                      <a:r>
                        <a:rPr lang="en-US" sz="2400" cap="none" spc="0" dirty="0">
                          <a:solidFill>
                            <a:schemeClr val="tx1"/>
                          </a:solidFill>
                          <a:latin typeface="+mn-lt"/>
                        </a:rPr>
                        <a:t>$92,600</a:t>
                      </a:r>
                    </a:p>
                  </a:txBody>
                  <a:tcPr marL="85090" marR="85090" marT="85090" marB="42546">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r h="526532">
                <a:tc>
                  <a:txBody>
                    <a:bodyPr/>
                    <a:lstStyle/>
                    <a:p>
                      <a:r>
                        <a:rPr lang="en-US" sz="2400" cap="none" spc="0" dirty="0">
                          <a:solidFill>
                            <a:schemeClr val="tx1"/>
                          </a:solidFill>
                          <a:latin typeface="+mn-lt"/>
                        </a:rPr>
                        <a:t>BUILDING/EQUIPMENT</a:t>
                      </a:r>
                    </a:p>
                  </a:txBody>
                  <a:tcPr marL="85090" marR="85090" marT="85090" marB="42546">
                    <a:lnL w="12700" cmpd="sng">
                      <a:noFill/>
                      <a:prstDash val="solid"/>
                    </a:lnL>
                    <a:lnR w="12700" cmpd="sng">
                      <a:noFill/>
                      <a:prstDash val="solid"/>
                    </a:lnR>
                    <a:lnT w="12700" cap="flat" cmpd="sng" algn="ctr">
                      <a:noFill/>
                      <a:prstDash val="solid"/>
                    </a:lnT>
                    <a:lnB w="12700" cmpd="sng">
                      <a:noFill/>
                      <a:prstDash val="solid"/>
                    </a:lnB>
                    <a:solidFill>
                      <a:schemeClr val="bg1"/>
                    </a:solidFill>
                  </a:tcPr>
                </a:tc>
                <a:tc>
                  <a:txBody>
                    <a:bodyPr/>
                    <a:lstStyle/>
                    <a:p>
                      <a:r>
                        <a:rPr lang="en-US" sz="2400" cap="none" spc="0" dirty="0">
                          <a:solidFill>
                            <a:schemeClr val="tx1"/>
                          </a:solidFill>
                          <a:latin typeface="+mn-lt"/>
                        </a:rPr>
                        <a:t>$16,679</a:t>
                      </a:r>
                    </a:p>
                  </a:txBody>
                  <a:tcPr marL="85090" marR="85090" marT="85090" marB="42546">
                    <a:lnL w="12700" cmpd="sng">
                      <a:noFill/>
                      <a:prstDash val="solid"/>
                    </a:lnL>
                    <a:lnR w="12700" cmpd="sng">
                      <a:noFill/>
                      <a:prstDash val="solid"/>
                    </a:lnR>
                    <a:lnT w="12700" cap="flat" cmpd="sng" algn="ctr">
                      <a:noFill/>
                      <a:prstDash val="solid"/>
                    </a:lnT>
                    <a:lnB w="12700" cmpd="sng">
                      <a:noFill/>
                      <a:prstDash val="solid"/>
                    </a:lnB>
                    <a:solidFill>
                      <a:schemeClr val="bg1"/>
                    </a:solidFill>
                  </a:tcPr>
                </a:tc>
                <a:extLst>
                  <a:ext uri="{0D108BD9-81ED-4DB2-BD59-A6C34878D82A}">
                    <a16:rowId xmlns:a16="http://schemas.microsoft.com/office/drawing/2014/main" val="3931280536"/>
                  </a:ext>
                </a:extLst>
              </a:tr>
              <a:tr h="526532">
                <a:tc>
                  <a:txBody>
                    <a:bodyPr/>
                    <a:lstStyle/>
                    <a:p>
                      <a:r>
                        <a:rPr lang="en-US" sz="2400" cap="none" spc="0" dirty="0">
                          <a:solidFill>
                            <a:schemeClr val="tx1"/>
                          </a:solidFill>
                          <a:latin typeface="+mn-lt"/>
                        </a:rPr>
                        <a:t>CEMEMTARY</a:t>
                      </a:r>
                    </a:p>
                  </a:txBody>
                  <a:tcPr marL="85090" marR="85090" marT="85090" marB="42546">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2400" cap="none" spc="0" dirty="0">
                          <a:solidFill>
                            <a:schemeClr val="tx1"/>
                          </a:solidFill>
                          <a:latin typeface="+mn-lt"/>
                        </a:rPr>
                        <a:t>$14,447</a:t>
                      </a:r>
                    </a:p>
                  </a:txBody>
                  <a:tcPr marL="85090" marR="85090" marT="85090" marB="42546">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894621177"/>
                  </a:ext>
                </a:extLst>
              </a:tr>
              <a:tr h="526532">
                <a:tc>
                  <a:txBody>
                    <a:bodyPr/>
                    <a:lstStyle/>
                    <a:p>
                      <a:r>
                        <a:rPr lang="en-US" sz="2400" cap="none" spc="0" dirty="0">
                          <a:solidFill>
                            <a:schemeClr val="tx1"/>
                          </a:solidFill>
                          <a:latin typeface="+mn-lt"/>
                        </a:rPr>
                        <a:t>INSURANCE</a:t>
                      </a:r>
                    </a:p>
                  </a:txBody>
                  <a:tcPr marL="85090" marR="85090" marT="85090" marB="42546">
                    <a:lnL w="12700" cmpd="sng">
                      <a:noFill/>
                      <a:prstDash val="solid"/>
                    </a:lnL>
                    <a:lnR w="12700" cmpd="sng">
                      <a:noFill/>
                      <a:prstDash val="solid"/>
                    </a:lnR>
                    <a:lnT w="12700" cmpd="sng">
                      <a:noFill/>
                      <a:prstDash val="solid"/>
                    </a:lnT>
                    <a:lnB w="12700" cap="flat" cmpd="sng" algn="ctr">
                      <a:noFill/>
                      <a:prstDash val="solid"/>
                    </a:lnB>
                    <a:solidFill>
                      <a:schemeClr val="bg1"/>
                    </a:solidFill>
                  </a:tcPr>
                </a:tc>
                <a:tc>
                  <a:txBody>
                    <a:bodyPr/>
                    <a:lstStyle/>
                    <a:p>
                      <a:r>
                        <a:rPr lang="en-US" sz="2400" cap="none" spc="0" dirty="0">
                          <a:solidFill>
                            <a:schemeClr val="tx1"/>
                          </a:solidFill>
                          <a:latin typeface="+mn-lt"/>
                        </a:rPr>
                        <a:t>$  3,377</a:t>
                      </a:r>
                    </a:p>
                  </a:txBody>
                  <a:tcPr marL="85090" marR="85090" marT="85090" marB="42546">
                    <a:lnL w="12700" cmpd="sng">
                      <a:noFill/>
                      <a:prstDash val="solid"/>
                    </a:lnL>
                    <a:lnR w="12700" cmpd="sng">
                      <a:noFill/>
                      <a:prstDash val="solid"/>
                    </a:lnR>
                    <a:lnT w="12700" cmpd="sng">
                      <a:noFill/>
                      <a:prstDash val="solid"/>
                    </a:lnT>
                    <a:lnB w="12700" cap="flat" cmpd="sng" algn="ctr">
                      <a:noFill/>
                      <a:prstDash val="solid"/>
                    </a:lnB>
                    <a:solidFill>
                      <a:schemeClr val="bg1"/>
                    </a:solidFill>
                  </a:tcPr>
                </a:tc>
                <a:extLst>
                  <a:ext uri="{0D108BD9-81ED-4DB2-BD59-A6C34878D82A}">
                    <a16:rowId xmlns:a16="http://schemas.microsoft.com/office/drawing/2014/main" val="3503862514"/>
                  </a:ext>
                </a:extLst>
              </a:tr>
              <a:tr h="526532">
                <a:tc>
                  <a:txBody>
                    <a:bodyPr/>
                    <a:lstStyle/>
                    <a:p>
                      <a:r>
                        <a:rPr lang="en-US" sz="2400" b="0" cap="none" spc="0" dirty="0">
                          <a:solidFill>
                            <a:schemeClr val="tx1"/>
                          </a:solidFill>
                          <a:latin typeface="+mn-lt"/>
                        </a:rPr>
                        <a:t>IMRF</a:t>
                      </a:r>
                    </a:p>
                  </a:txBody>
                  <a:tcPr marL="85090" marR="85090" marT="85090" marB="42546">
                    <a:lnL w="12700" cmpd="sng">
                      <a:noFill/>
                      <a:prstDash val="solid"/>
                    </a:lnL>
                    <a:lnR w="12700" cmpd="sng">
                      <a:noFill/>
                      <a:prstDash val="solid"/>
                    </a:lnR>
                    <a:lnT w="12700" cap="flat" cmpd="sng" algn="ctr">
                      <a:noFill/>
                      <a:prstDash val="solid"/>
                    </a:lnT>
                    <a:lnB w="12700" cmpd="sng">
                      <a:noFill/>
                      <a:prstDash val="solid"/>
                    </a:lnB>
                    <a:noFill/>
                  </a:tcPr>
                </a:tc>
                <a:tc>
                  <a:txBody>
                    <a:bodyPr/>
                    <a:lstStyle/>
                    <a:p>
                      <a:r>
                        <a:rPr lang="en-US" sz="2400" b="0" u="none" cap="none" spc="0" dirty="0">
                          <a:solidFill>
                            <a:schemeClr val="tx1"/>
                          </a:solidFill>
                          <a:latin typeface="+mn-lt"/>
                        </a:rPr>
                        <a:t>$  9,759</a:t>
                      </a:r>
                    </a:p>
                  </a:txBody>
                  <a:tcPr marL="85090" marR="85090" marT="85090" marB="42546">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623561862"/>
                  </a:ext>
                </a:extLst>
              </a:tr>
              <a:tr h="526532">
                <a:tc>
                  <a:txBody>
                    <a:bodyPr/>
                    <a:lstStyle/>
                    <a:p>
                      <a:r>
                        <a:rPr lang="en-US" sz="2400" b="0" cap="none" spc="0">
                          <a:solidFill>
                            <a:schemeClr val="tx1"/>
                          </a:solidFill>
                          <a:latin typeface="+mn-lt"/>
                        </a:rPr>
                        <a:t>SOCIAL SECURITY MEDICARE</a:t>
                      </a:r>
                    </a:p>
                  </a:txBody>
                  <a:tcPr marL="85090" marR="85090" marT="85090" marB="42546">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r>
                        <a:rPr lang="en-US" sz="2400" b="0" u="none" cap="none" spc="0" dirty="0">
                          <a:solidFill>
                            <a:schemeClr val="tx1"/>
                          </a:solidFill>
                          <a:latin typeface="+mn-lt"/>
                        </a:rPr>
                        <a:t>$ </a:t>
                      </a:r>
                    </a:p>
                  </a:txBody>
                  <a:tcPr marL="85090" marR="85090" marT="85090" marB="42546">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1364584396"/>
                  </a:ext>
                </a:extLst>
              </a:tr>
              <a:tr h="5265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cap="none" spc="0">
                          <a:solidFill>
                            <a:schemeClr val="tx1"/>
                          </a:solidFill>
                          <a:latin typeface="+mn-lt"/>
                        </a:rPr>
                        <a:t>GENERAL ASSITANCE</a:t>
                      </a:r>
                    </a:p>
                  </a:txBody>
                  <a:tcPr marL="85090" marR="85090" marT="85090" marB="42546">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400" b="0" cap="none" spc="0" dirty="0">
                          <a:solidFill>
                            <a:schemeClr val="tx1"/>
                          </a:solidFill>
                          <a:latin typeface="+mn-lt"/>
                        </a:rPr>
                        <a:t>$</a:t>
                      </a:r>
                    </a:p>
                  </a:txBody>
                  <a:tcPr marL="85090" marR="85090" marT="85090" marB="4254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783717"/>
                  </a:ext>
                </a:extLst>
              </a:tr>
              <a:tr h="5265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cap="none" spc="0" dirty="0">
                          <a:solidFill>
                            <a:schemeClr val="tx1"/>
                          </a:solidFill>
                          <a:latin typeface="+mn-lt"/>
                        </a:rPr>
                        <a:t>TOTAL EXPENDITURES</a:t>
                      </a:r>
                    </a:p>
                  </a:txBody>
                  <a:tcPr marL="85090" marR="85090" marT="85090" marB="42546">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r>
                        <a:rPr lang="en-US" sz="2400" b="1" cap="none" spc="0" dirty="0">
                          <a:solidFill>
                            <a:schemeClr val="tx1"/>
                          </a:solidFill>
                          <a:latin typeface="+mn-lt"/>
                        </a:rPr>
                        <a:t>$128,003</a:t>
                      </a:r>
                    </a:p>
                  </a:txBody>
                  <a:tcPr marL="85090" marR="85090" marT="85090" marB="42546">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3594787640"/>
                  </a:ext>
                </a:extLst>
              </a:tr>
              <a:tr h="5265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cap="none" spc="0">
                          <a:solidFill>
                            <a:schemeClr val="tx1"/>
                          </a:solidFill>
                          <a:latin typeface="+mn-lt"/>
                        </a:rPr>
                        <a:t>NET INCOME -/+</a:t>
                      </a:r>
                    </a:p>
                  </a:txBody>
                  <a:tcPr marL="85090" marR="85090" marT="85090" marB="42546">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400" b="0" cap="none" spc="0" dirty="0">
                          <a:solidFill>
                            <a:schemeClr val="tx1"/>
                          </a:solidFill>
                          <a:latin typeface="+mn-lt"/>
                        </a:rPr>
                        <a:t>$  29,573</a:t>
                      </a:r>
                    </a:p>
                  </a:txBody>
                  <a:tcPr marL="85090" marR="85090" marT="85090" marB="4254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86237046"/>
                  </a:ext>
                </a:extLst>
              </a:tr>
            </a:tbl>
          </a:graphicData>
        </a:graphic>
      </p:graphicFrame>
    </p:spTree>
    <p:extLst>
      <p:ext uri="{BB962C8B-B14F-4D97-AF65-F5344CB8AC3E}">
        <p14:creationId xmlns:p14="http://schemas.microsoft.com/office/powerpoint/2010/main" val="37319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488779" y="150920"/>
            <a:ext cx="10923638" cy="970453"/>
          </a:xfrm>
        </p:spPr>
        <p:txBody>
          <a:bodyPr vert="horz" lIns="91440" tIns="45720" rIns="91440" bIns="45720" rtlCol="0" anchor="b">
            <a:normAutofit/>
          </a:bodyPr>
          <a:lstStyle/>
          <a:p>
            <a:pPr algn="ctr">
              <a:lnSpc>
                <a:spcPct val="80000"/>
              </a:lnSpc>
            </a:pPr>
            <a:r>
              <a:rPr lang="en-US" b="1" dirty="0">
                <a:solidFill>
                  <a:schemeClr val="tx1"/>
                </a:solidFill>
              </a:rPr>
              <a:t>AFTON TOWNSHIP FUND BALANCES</a:t>
            </a:r>
          </a:p>
        </p:txBody>
      </p:sp>
      <p:graphicFrame>
        <p:nvGraphicFramePr>
          <p:cNvPr id="7" name="Table 4">
            <a:extLst>
              <a:ext uri="{FF2B5EF4-FFF2-40B4-BE49-F238E27FC236}">
                <a16:creationId xmlns:a16="http://schemas.microsoft.com/office/drawing/2014/main" id="{FCE4BC16-E844-B397-D967-998ED05892F5}"/>
              </a:ext>
            </a:extLst>
          </p:cNvPr>
          <p:cNvGraphicFramePr>
            <a:graphicFrameLocks/>
          </p:cNvGraphicFramePr>
          <p:nvPr>
            <p:extLst>
              <p:ext uri="{D42A27DB-BD31-4B8C-83A1-F6EECF244321}">
                <p14:modId xmlns:p14="http://schemas.microsoft.com/office/powerpoint/2010/main" val="1678088758"/>
              </p:ext>
            </p:extLst>
          </p:nvPr>
        </p:nvGraphicFramePr>
        <p:xfrm>
          <a:off x="607803" y="1167638"/>
          <a:ext cx="10505674" cy="4954041"/>
        </p:xfrm>
        <a:graphic>
          <a:graphicData uri="http://schemas.openxmlformats.org/drawingml/2006/table">
            <a:tbl>
              <a:tblPr firstRow="1" bandRow="1">
                <a:noFill/>
                <a:tableStyleId>{5C22544A-7EE6-4342-B048-85BDC9FD1C3A}</a:tableStyleId>
              </a:tblPr>
              <a:tblGrid>
                <a:gridCol w="8291268">
                  <a:extLst>
                    <a:ext uri="{9D8B030D-6E8A-4147-A177-3AD203B41FA5}">
                      <a16:colId xmlns:a16="http://schemas.microsoft.com/office/drawing/2014/main" val="1807953309"/>
                    </a:ext>
                  </a:extLst>
                </a:gridCol>
                <a:gridCol w="2214406">
                  <a:extLst>
                    <a:ext uri="{9D8B030D-6E8A-4147-A177-3AD203B41FA5}">
                      <a16:colId xmlns:a16="http://schemas.microsoft.com/office/drawing/2014/main" val="3921666326"/>
                    </a:ext>
                  </a:extLst>
                </a:gridCol>
              </a:tblGrid>
              <a:tr h="423061">
                <a:tc>
                  <a:txBody>
                    <a:bodyPr/>
                    <a:lstStyle/>
                    <a:p>
                      <a:pPr algn="ctr"/>
                      <a:r>
                        <a:rPr lang="en-US" sz="2800" b="1" cap="none" spc="60">
                          <a:solidFill>
                            <a:schemeClr val="tx1"/>
                          </a:solidFill>
                          <a:latin typeface="+mn-lt"/>
                        </a:rPr>
                        <a:t>FUND</a:t>
                      </a:r>
                    </a:p>
                  </a:txBody>
                  <a:tcPr marL="82486" marR="82486" marT="82486" marB="41243" anchor="ctr">
                    <a:lnL w="12700" cmpd="sng">
                      <a:noFill/>
                    </a:lnL>
                    <a:lnR w="12700" cmpd="sng">
                      <a:noFill/>
                    </a:lnR>
                    <a:lnT w="19050" cap="flat" cmpd="sng" algn="ctr">
                      <a:noFill/>
                      <a:prstDash val="solid"/>
                    </a:lnT>
                    <a:lnB w="38100" cmpd="sng">
                      <a:noFill/>
                    </a:lnB>
                    <a:solidFill>
                      <a:schemeClr val="bg1"/>
                    </a:solidFill>
                  </a:tcPr>
                </a:tc>
                <a:tc>
                  <a:txBody>
                    <a:bodyPr/>
                    <a:lstStyle/>
                    <a:p>
                      <a:r>
                        <a:rPr lang="en-US" sz="2800" b="1" cap="none" spc="60" dirty="0">
                          <a:solidFill>
                            <a:schemeClr val="tx1"/>
                          </a:solidFill>
                          <a:latin typeface="+mn-lt"/>
                        </a:rPr>
                        <a:t>AMOUNT</a:t>
                      </a:r>
                    </a:p>
                  </a:txBody>
                  <a:tcPr marL="82486" marR="82486" marT="82486" marB="41243"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383675">
                <a:tc>
                  <a:txBody>
                    <a:bodyPr/>
                    <a:lstStyle/>
                    <a:p>
                      <a:r>
                        <a:rPr lang="en-US" sz="2800" b="0" cap="none" spc="0" dirty="0">
                          <a:solidFill>
                            <a:schemeClr val="tx1"/>
                          </a:solidFill>
                          <a:latin typeface="+mn-lt"/>
                        </a:rPr>
                        <a:t>AUDIT – RESTRICTED</a:t>
                      </a:r>
                    </a:p>
                  </a:txBody>
                  <a:tcPr marL="82486" marR="82486" marT="82486" marB="41243">
                    <a:lnL w="12700" cmpd="sng">
                      <a:noFill/>
                      <a:prstDash val="solid"/>
                    </a:lnL>
                    <a:lnR w="12700" cmpd="sng">
                      <a:noFill/>
                      <a:prstDash val="solid"/>
                    </a:lnR>
                    <a:lnT w="38100" cmpd="sng">
                      <a:noFill/>
                    </a:lnT>
                    <a:lnB w="12700" cap="flat" cmpd="sng" algn="ctr">
                      <a:noFill/>
                      <a:prstDash val="solid"/>
                    </a:lnB>
                    <a:noFill/>
                  </a:tcPr>
                </a:tc>
                <a:tc>
                  <a:txBody>
                    <a:bodyPr/>
                    <a:lstStyle/>
                    <a:p>
                      <a:r>
                        <a:rPr lang="en-US" sz="2800" b="0" cap="none" spc="0" dirty="0">
                          <a:solidFill>
                            <a:schemeClr val="tx1"/>
                          </a:solidFill>
                          <a:latin typeface="+mn-lt"/>
                        </a:rPr>
                        <a:t>-$      231</a:t>
                      </a:r>
                    </a:p>
                  </a:txBody>
                  <a:tcPr marL="82486" marR="82486" marT="82486" marB="41243">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r h="383675">
                <a:tc>
                  <a:txBody>
                    <a:bodyPr/>
                    <a:lstStyle/>
                    <a:p>
                      <a:r>
                        <a:rPr lang="en-US" sz="2800" b="0" cap="none" spc="0">
                          <a:solidFill>
                            <a:schemeClr val="tx1"/>
                          </a:solidFill>
                          <a:latin typeface="+mn-lt"/>
                        </a:rPr>
                        <a:t>CORPORATE</a:t>
                      </a:r>
                    </a:p>
                  </a:txBody>
                  <a:tcPr marL="82486" marR="82486" marT="82486" marB="4124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800" b="0" cap="none" spc="0" dirty="0">
                          <a:solidFill>
                            <a:schemeClr val="tx1"/>
                          </a:solidFill>
                          <a:latin typeface="+mn-lt"/>
                        </a:rPr>
                        <a:t>$122.976</a:t>
                      </a:r>
                    </a:p>
                  </a:txBody>
                  <a:tcPr marL="82486" marR="82486" marT="82486" marB="4124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4621177"/>
                  </a:ext>
                </a:extLst>
              </a:tr>
              <a:tr h="383675">
                <a:tc>
                  <a:txBody>
                    <a:bodyPr/>
                    <a:lstStyle/>
                    <a:p>
                      <a:r>
                        <a:rPr lang="en-US" sz="2800" b="0" cap="none" spc="0" dirty="0">
                          <a:solidFill>
                            <a:schemeClr val="tx1"/>
                          </a:solidFill>
                          <a:latin typeface="+mn-lt"/>
                        </a:rPr>
                        <a:t>GENERAL ASSISTANTS – RESTRICTED</a:t>
                      </a:r>
                    </a:p>
                  </a:txBody>
                  <a:tcPr marL="82486" marR="82486" marT="82486" marB="41243">
                    <a:lnL w="12700" cmpd="sng">
                      <a:noFill/>
                      <a:prstDash val="solid"/>
                    </a:lnL>
                    <a:lnR w="12700" cmpd="sng">
                      <a:noFill/>
                      <a:prstDash val="solid"/>
                    </a:lnR>
                    <a:lnT w="12700" cmpd="sng">
                      <a:noFill/>
                      <a:prstDash val="solid"/>
                    </a:lnT>
                    <a:lnB w="12700" cap="flat" cmpd="sng" algn="ctr">
                      <a:noFill/>
                      <a:prstDash val="solid"/>
                    </a:lnB>
                    <a:noFill/>
                  </a:tcPr>
                </a:tc>
                <a:tc>
                  <a:txBody>
                    <a:bodyPr/>
                    <a:lstStyle/>
                    <a:p>
                      <a:r>
                        <a:rPr lang="en-US" sz="2800" b="0" cap="none" spc="0" dirty="0">
                          <a:solidFill>
                            <a:schemeClr val="tx1"/>
                          </a:solidFill>
                          <a:latin typeface="+mn-lt"/>
                        </a:rPr>
                        <a:t>$   48,475</a:t>
                      </a:r>
                    </a:p>
                  </a:txBody>
                  <a:tcPr marL="82486" marR="82486" marT="82486" marB="41243">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503862514"/>
                  </a:ext>
                </a:extLst>
              </a:tr>
              <a:tr h="383675">
                <a:tc>
                  <a:txBody>
                    <a:bodyPr/>
                    <a:lstStyle/>
                    <a:p>
                      <a:r>
                        <a:rPr lang="en-US" sz="2800" b="0" cap="none" spc="0">
                          <a:solidFill>
                            <a:schemeClr val="tx1"/>
                          </a:solidFill>
                          <a:latin typeface="+mn-lt"/>
                        </a:rPr>
                        <a:t>IMRF- RESTRICTED</a:t>
                      </a:r>
                    </a:p>
                  </a:txBody>
                  <a:tcPr marL="82486" marR="82486" marT="82486" marB="4124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800" b="0" u="none" cap="none" spc="0" dirty="0">
                          <a:solidFill>
                            <a:schemeClr val="tx1"/>
                          </a:solidFill>
                          <a:latin typeface="+mn-lt"/>
                        </a:rPr>
                        <a:t>$    10,415</a:t>
                      </a:r>
                    </a:p>
                  </a:txBody>
                  <a:tcPr marL="82486" marR="82486" marT="82486" marB="4124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23561862"/>
                  </a:ext>
                </a:extLst>
              </a:tr>
              <a:tr h="383675">
                <a:tc>
                  <a:txBody>
                    <a:bodyPr/>
                    <a:lstStyle/>
                    <a:p>
                      <a:r>
                        <a:rPr lang="en-US" sz="2800" b="0" cap="none" spc="0" dirty="0">
                          <a:solidFill>
                            <a:schemeClr val="tx1"/>
                          </a:solidFill>
                          <a:latin typeface="+mn-lt"/>
                        </a:rPr>
                        <a:t>INSURANCE LIABILITY - RESTRICTED</a:t>
                      </a:r>
                    </a:p>
                  </a:txBody>
                  <a:tcPr marL="82486" marR="82486" marT="82486" marB="41243">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800" b="0" u="none" cap="none" spc="0" dirty="0">
                          <a:solidFill>
                            <a:schemeClr val="tx1"/>
                          </a:solidFill>
                          <a:latin typeface="+mn-lt"/>
                        </a:rPr>
                        <a:t>$    10,381</a:t>
                      </a:r>
                    </a:p>
                  </a:txBody>
                  <a:tcPr marL="82486" marR="82486" marT="82486" marB="4124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64584396"/>
                  </a:ext>
                </a:extLst>
              </a:tr>
              <a:tr h="383675">
                <a:tc>
                  <a:txBody>
                    <a:bodyPr/>
                    <a:lstStyle/>
                    <a:p>
                      <a:r>
                        <a:rPr lang="en-US" sz="2800" b="0" cap="none" spc="0" dirty="0">
                          <a:solidFill>
                            <a:schemeClr val="tx1"/>
                          </a:solidFill>
                          <a:latin typeface="+mn-lt"/>
                        </a:rPr>
                        <a:t>SOCIAL SECURITY MEDICARE -RESTRICTED</a:t>
                      </a:r>
                    </a:p>
                  </a:txBody>
                  <a:tcPr marL="82486" marR="82486" marT="82486" marB="41243">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2800" b="0" cap="none" spc="0" dirty="0">
                          <a:solidFill>
                            <a:schemeClr val="tx1"/>
                          </a:solidFill>
                          <a:latin typeface="+mn-lt"/>
                        </a:rPr>
                        <a:t>$    18,307</a:t>
                      </a:r>
                    </a:p>
                  </a:txBody>
                  <a:tcPr marL="82486" marR="82486" marT="82486" marB="41243">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761783717"/>
                  </a:ext>
                </a:extLst>
              </a:tr>
              <a:tr h="4388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b="1" cap="none" spc="0" dirty="0">
                        <a:solidFill>
                          <a:schemeClr val="tx1"/>
                        </a:solidFill>
                        <a:latin typeface="+mn-lt"/>
                      </a:endParaRPr>
                    </a:p>
                  </a:txBody>
                  <a:tcPr marL="82486" marR="82486" marT="82486" marB="41243">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2800" b="1" cap="none" spc="0">
                        <a:solidFill>
                          <a:schemeClr val="tx1"/>
                        </a:solidFill>
                        <a:latin typeface="+mn-lt"/>
                      </a:endParaRPr>
                    </a:p>
                  </a:txBody>
                  <a:tcPr marL="82486" marR="82486" marT="82486" marB="4124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94787640"/>
                  </a:ext>
                </a:extLst>
              </a:tr>
              <a:tr h="4388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0" cap="none" spc="0" dirty="0">
                          <a:solidFill>
                            <a:schemeClr val="tx1"/>
                          </a:solidFill>
                          <a:latin typeface="+mn-lt"/>
                        </a:rPr>
                        <a:t>TOTAL RESTRICTED FUND BALANCE </a:t>
                      </a:r>
                    </a:p>
                  </a:txBody>
                  <a:tcPr marL="82486" marR="82486" marT="82486" marB="41243">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r>
                        <a:rPr lang="en-US" sz="2800" b="0" cap="none" spc="0" dirty="0">
                          <a:solidFill>
                            <a:schemeClr val="tx1"/>
                          </a:solidFill>
                          <a:latin typeface="+mn-lt"/>
                        </a:rPr>
                        <a:t>$    </a:t>
                      </a:r>
                      <a:r>
                        <a:rPr lang="en-US" sz="2800" b="1" cap="none" spc="0" dirty="0">
                          <a:solidFill>
                            <a:schemeClr val="tx1"/>
                          </a:solidFill>
                          <a:latin typeface="+mn-lt"/>
                        </a:rPr>
                        <a:t>87,347</a:t>
                      </a:r>
                    </a:p>
                  </a:txBody>
                  <a:tcPr marL="82486" marR="82486" marT="82486" marB="41243">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1086237046"/>
                  </a:ext>
                </a:extLst>
              </a:tr>
            </a:tbl>
          </a:graphicData>
        </a:graphic>
      </p:graphicFrame>
      <p:sp>
        <p:nvSpPr>
          <p:cNvPr id="3" name="TextBox 2">
            <a:extLst>
              <a:ext uri="{FF2B5EF4-FFF2-40B4-BE49-F238E27FC236}">
                <a16:creationId xmlns:a16="http://schemas.microsoft.com/office/drawing/2014/main" id="{1B09FD27-083D-6268-D745-A8E8EACDF50A}"/>
              </a:ext>
            </a:extLst>
          </p:cNvPr>
          <p:cNvSpPr txBox="1"/>
          <p:nvPr/>
        </p:nvSpPr>
        <p:spPr>
          <a:xfrm>
            <a:off x="4914900" y="6167944"/>
            <a:ext cx="6770078" cy="461665"/>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Ending Balance as of 3-31-2025    $191,169.41</a:t>
            </a:r>
          </a:p>
        </p:txBody>
      </p:sp>
    </p:spTree>
    <p:extLst>
      <p:ext uri="{BB962C8B-B14F-4D97-AF65-F5344CB8AC3E}">
        <p14:creationId xmlns:p14="http://schemas.microsoft.com/office/powerpoint/2010/main" val="98045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2815746-8565-4DDB-8EE7-2B5858F90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53682-03B6-0EA1-C005-493A4C3FE0D9}"/>
              </a:ext>
            </a:extLst>
          </p:cNvPr>
          <p:cNvSpPr>
            <a:spLocks noGrp="1"/>
          </p:cNvSpPr>
          <p:nvPr>
            <p:ph type="title"/>
          </p:nvPr>
        </p:nvSpPr>
        <p:spPr>
          <a:xfrm>
            <a:off x="279797" y="616912"/>
            <a:ext cx="10923638" cy="970453"/>
          </a:xfrm>
        </p:spPr>
        <p:txBody>
          <a:bodyPr vert="horz" lIns="91440" tIns="45720" rIns="91440" bIns="45720" rtlCol="0" anchor="b">
            <a:normAutofit/>
          </a:bodyPr>
          <a:lstStyle/>
          <a:p>
            <a:pPr algn="ctr">
              <a:lnSpc>
                <a:spcPct val="80000"/>
              </a:lnSpc>
            </a:pPr>
            <a:r>
              <a:rPr lang="en-US" b="1" dirty="0">
                <a:solidFill>
                  <a:schemeClr val="tx1"/>
                </a:solidFill>
              </a:rPr>
              <a:t>AFTON TOWNSHIP RESERVE FUNDS</a:t>
            </a:r>
          </a:p>
        </p:txBody>
      </p:sp>
      <p:graphicFrame>
        <p:nvGraphicFramePr>
          <p:cNvPr id="7" name="Table 4">
            <a:extLst>
              <a:ext uri="{FF2B5EF4-FFF2-40B4-BE49-F238E27FC236}">
                <a16:creationId xmlns:a16="http://schemas.microsoft.com/office/drawing/2014/main" id="{09069B26-3BCF-D132-03BF-B4843197F7E2}"/>
              </a:ext>
            </a:extLst>
          </p:cNvPr>
          <p:cNvGraphicFramePr>
            <a:graphicFrameLocks/>
          </p:cNvGraphicFramePr>
          <p:nvPr>
            <p:extLst>
              <p:ext uri="{D42A27DB-BD31-4B8C-83A1-F6EECF244321}">
                <p14:modId xmlns:p14="http://schemas.microsoft.com/office/powerpoint/2010/main" val="156752560"/>
              </p:ext>
            </p:extLst>
          </p:nvPr>
        </p:nvGraphicFramePr>
        <p:xfrm>
          <a:off x="697761" y="1853438"/>
          <a:ext cx="10505674" cy="3234498"/>
        </p:xfrm>
        <a:graphic>
          <a:graphicData uri="http://schemas.openxmlformats.org/drawingml/2006/table">
            <a:tbl>
              <a:tblPr firstRow="1" bandRow="1">
                <a:noFill/>
                <a:tableStyleId>{5C22544A-7EE6-4342-B048-85BDC9FD1C3A}</a:tableStyleId>
              </a:tblPr>
              <a:tblGrid>
                <a:gridCol w="8291268">
                  <a:extLst>
                    <a:ext uri="{9D8B030D-6E8A-4147-A177-3AD203B41FA5}">
                      <a16:colId xmlns:a16="http://schemas.microsoft.com/office/drawing/2014/main" val="1807953309"/>
                    </a:ext>
                  </a:extLst>
                </a:gridCol>
                <a:gridCol w="2214406">
                  <a:extLst>
                    <a:ext uri="{9D8B030D-6E8A-4147-A177-3AD203B41FA5}">
                      <a16:colId xmlns:a16="http://schemas.microsoft.com/office/drawing/2014/main" val="3921666326"/>
                    </a:ext>
                  </a:extLst>
                </a:gridCol>
              </a:tblGrid>
              <a:tr h="423061">
                <a:tc>
                  <a:txBody>
                    <a:bodyPr/>
                    <a:lstStyle/>
                    <a:p>
                      <a:pPr algn="ctr"/>
                      <a:r>
                        <a:rPr lang="en-US" sz="2800" b="1" cap="none" spc="60" dirty="0">
                          <a:solidFill>
                            <a:schemeClr val="tx1"/>
                          </a:solidFill>
                          <a:latin typeface="+mn-lt"/>
                        </a:rPr>
                        <a:t>ILLINOIS TOWNSHIP LAW -RESERVE FUNDS</a:t>
                      </a:r>
                    </a:p>
                  </a:txBody>
                  <a:tcPr marL="82486" marR="82486" marT="82486" marB="41243" anchor="ctr">
                    <a:lnL w="12700" cmpd="sng">
                      <a:noFill/>
                    </a:lnL>
                    <a:lnR w="12700" cmpd="sng">
                      <a:noFill/>
                    </a:lnR>
                    <a:lnT w="19050" cap="flat" cmpd="sng" algn="ctr">
                      <a:noFill/>
                      <a:prstDash val="solid"/>
                    </a:lnT>
                    <a:lnB w="38100" cmpd="sng">
                      <a:noFill/>
                    </a:lnB>
                    <a:solidFill>
                      <a:schemeClr val="bg1"/>
                    </a:solidFill>
                  </a:tcPr>
                </a:tc>
                <a:tc>
                  <a:txBody>
                    <a:bodyPr/>
                    <a:lstStyle/>
                    <a:p>
                      <a:pPr algn="ctr"/>
                      <a:r>
                        <a:rPr lang="en-US" sz="2800" b="1" cap="none" spc="60" dirty="0">
                          <a:solidFill>
                            <a:schemeClr val="tx1"/>
                          </a:solidFill>
                          <a:latin typeface="+mn-lt"/>
                        </a:rPr>
                        <a:t>Target</a:t>
                      </a:r>
                    </a:p>
                  </a:txBody>
                  <a:tcPr marL="82486" marR="82486" marT="82486" marB="41243"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383675">
                <a:tc>
                  <a:txBody>
                    <a:bodyPr/>
                    <a:lstStyle/>
                    <a:p>
                      <a:pPr algn="l"/>
                      <a:endParaRPr lang="en-US" sz="2800" dirty="0">
                        <a:solidFill>
                          <a:schemeClr val="tx1"/>
                        </a:solidFill>
                      </a:endParaRPr>
                    </a:p>
                    <a:p>
                      <a:pPr algn="l"/>
                      <a:r>
                        <a:rPr lang="en-US" sz="2800" dirty="0">
                          <a:solidFill>
                            <a:schemeClr val="tx1"/>
                          </a:solidFill>
                        </a:rPr>
                        <a:t>Illinois Township laws don't specify a fixed dollar amount for reserves, but court cases suggest a reasonable limit of around 200% of the average expenses over the last three years.</a:t>
                      </a: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82486" marR="82486" marT="82486" marB="41243">
                    <a:lnL w="12700" cmpd="sng">
                      <a:noFill/>
                      <a:prstDash val="solid"/>
                    </a:lnL>
                    <a:lnR w="12700" cmpd="sng">
                      <a:noFill/>
                      <a:prstDash val="solid"/>
                    </a:lnR>
                    <a:lnT w="38100" cmpd="sng">
                      <a:noFill/>
                    </a:lnT>
                    <a:lnB w="12700" cap="flat" cmpd="sng" algn="ctr">
                      <a:noFill/>
                      <a:prstDash val="solid"/>
                    </a:lnB>
                    <a:noFill/>
                  </a:tcPr>
                </a:tc>
                <a:tc>
                  <a:txBody>
                    <a:bodyPr/>
                    <a:lstStyle/>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rPr>
                        <a:t>$248,141</a:t>
                      </a:r>
                    </a:p>
                  </a:txBody>
                  <a:tcPr marL="82486" marR="82486" marT="82486" marB="41243">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bl>
          </a:graphicData>
        </a:graphic>
      </p:graphicFrame>
    </p:spTree>
    <p:extLst>
      <p:ext uri="{BB962C8B-B14F-4D97-AF65-F5344CB8AC3E}">
        <p14:creationId xmlns:p14="http://schemas.microsoft.com/office/powerpoint/2010/main" val="134621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nSpc>
                <a:spcPct val="80000"/>
              </a:lnSpc>
            </a:pPr>
            <a:r>
              <a:rPr lang="en-US" sz="4400" b="1" dirty="0">
                <a:solidFill>
                  <a:schemeClr val="tx1"/>
                </a:solidFill>
              </a:rPr>
              <a:t>ROAD FINANCIAL REPORT</a:t>
            </a:r>
            <a:endParaRPr lang="en-US" sz="4400" dirty="0">
              <a:solidFill>
                <a:schemeClr val="tx1"/>
              </a:solidFill>
            </a:endParaRPr>
          </a:p>
        </p:txBody>
      </p:sp>
      <p:pic>
        <p:nvPicPr>
          <p:cNvPr id="15" name="Picture 14" descr="Close-up of hopscotch on a sidewalk">
            <a:extLst>
              <a:ext uri="{FF2B5EF4-FFF2-40B4-BE49-F238E27FC236}">
                <a16:creationId xmlns:a16="http://schemas.microsoft.com/office/drawing/2014/main" id="{F8EBF51C-4E9E-013F-2135-17B8D27DC94F}"/>
              </a:ext>
            </a:extLst>
          </p:cNvPr>
          <p:cNvPicPr>
            <a:picLocks noChangeAspect="1"/>
          </p:cNvPicPr>
          <p:nvPr/>
        </p:nvPicPr>
        <p:blipFill>
          <a:blip r:embed="rId3"/>
          <a:srcRect t="23164" b="24701"/>
          <a:stretch/>
        </p:blipFill>
        <p:spPr>
          <a:xfrm>
            <a:off x="1" y="10"/>
            <a:ext cx="12192000" cy="4242806"/>
          </a:xfrm>
          <a:prstGeom prst="rect">
            <a:avLst/>
          </a:prstGeom>
        </p:spPr>
      </p:pic>
    </p:spTree>
    <p:extLst>
      <p:ext uri="{BB962C8B-B14F-4D97-AF65-F5344CB8AC3E}">
        <p14:creationId xmlns:p14="http://schemas.microsoft.com/office/powerpoint/2010/main" val="17892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958393" y="245097"/>
            <a:ext cx="10923638" cy="1317643"/>
          </a:xfrm>
        </p:spPr>
        <p:txBody>
          <a:bodyPr vert="horz" lIns="91440" tIns="45720" rIns="91440" bIns="45720" rtlCol="0" anchor="b">
            <a:normAutofit/>
          </a:bodyPr>
          <a:lstStyle/>
          <a:p>
            <a:pPr>
              <a:lnSpc>
                <a:spcPct val="80000"/>
              </a:lnSpc>
            </a:pPr>
            <a:r>
              <a:rPr lang="en-US" sz="6000" b="1" dirty="0">
                <a:solidFill>
                  <a:schemeClr val="tx1"/>
                </a:solidFill>
              </a:rPr>
              <a:t>ROAD DISTRICT TREASURE REPORT</a:t>
            </a:r>
          </a:p>
        </p:txBody>
      </p:sp>
      <p:graphicFrame>
        <p:nvGraphicFramePr>
          <p:cNvPr id="7" name="Table 4">
            <a:extLst>
              <a:ext uri="{FF2B5EF4-FFF2-40B4-BE49-F238E27FC236}">
                <a16:creationId xmlns:a16="http://schemas.microsoft.com/office/drawing/2014/main" id="{FCE4BC16-E844-B397-D967-998ED05892F5}"/>
              </a:ext>
            </a:extLst>
          </p:cNvPr>
          <p:cNvGraphicFramePr>
            <a:graphicFrameLocks/>
          </p:cNvGraphicFramePr>
          <p:nvPr>
            <p:extLst>
              <p:ext uri="{D42A27DB-BD31-4B8C-83A1-F6EECF244321}">
                <p14:modId xmlns:p14="http://schemas.microsoft.com/office/powerpoint/2010/main" val="3240078432"/>
              </p:ext>
            </p:extLst>
          </p:nvPr>
        </p:nvGraphicFramePr>
        <p:xfrm>
          <a:off x="1461155" y="1862302"/>
          <a:ext cx="9162399" cy="3602736"/>
        </p:xfrm>
        <a:graphic>
          <a:graphicData uri="http://schemas.openxmlformats.org/drawingml/2006/table">
            <a:tbl>
              <a:tblPr firstRow="1" bandRow="1">
                <a:noFill/>
                <a:tableStyleId>{5C22544A-7EE6-4342-B048-85BDC9FD1C3A}</a:tableStyleId>
              </a:tblPr>
              <a:tblGrid>
                <a:gridCol w="6202117">
                  <a:extLst>
                    <a:ext uri="{9D8B030D-6E8A-4147-A177-3AD203B41FA5}">
                      <a16:colId xmlns:a16="http://schemas.microsoft.com/office/drawing/2014/main" val="1807953309"/>
                    </a:ext>
                  </a:extLst>
                </a:gridCol>
                <a:gridCol w="2960282">
                  <a:extLst>
                    <a:ext uri="{9D8B030D-6E8A-4147-A177-3AD203B41FA5}">
                      <a16:colId xmlns:a16="http://schemas.microsoft.com/office/drawing/2014/main" val="3921666326"/>
                    </a:ext>
                  </a:extLst>
                </a:gridCol>
              </a:tblGrid>
              <a:tr h="600456">
                <a:tc>
                  <a:txBody>
                    <a:bodyPr/>
                    <a:lstStyle/>
                    <a:p>
                      <a:pPr algn="ctr"/>
                      <a:r>
                        <a:rPr lang="en-US" sz="2400" b="0" cap="none" spc="60" dirty="0">
                          <a:solidFill>
                            <a:schemeClr val="tx1"/>
                          </a:solidFill>
                        </a:rPr>
                        <a:t>TAX REVENUE/OTHER</a:t>
                      </a:r>
                    </a:p>
                  </a:txBody>
                  <a:tcPr marL="117073" marR="117073" marT="117073" marB="58537" anchor="ctr">
                    <a:lnL w="12700" cmpd="sng">
                      <a:noFill/>
                    </a:lnL>
                    <a:lnR w="12700" cmpd="sng">
                      <a:noFill/>
                    </a:lnR>
                    <a:lnT w="19050" cap="flat" cmpd="sng" algn="ctr">
                      <a:noFill/>
                      <a:prstDash val="solid"/>
                    </a:lnT>
                    <a:lnB w="38100" cmpd="sng">
                      <a:noFill/>
                    </a:lnB>
                    <a:solidFill>
                      <a:schemeClr val="bg1"/>
                    </a:solidFill>
                  </a:tcPr>
                </a:tc>
                <a:tc>
                  <a:txBody>
                    <a:bodyPr/>
                    <a:lstStyle/>
                    <a:p>
                      <a:r>
                        <a:rPr lang="en-US" sz="2400" b="0" cap="none" spc="60" dirty="0">
                          <a:solidFill>
                            <a:schemeClr val="tx1"/>
                          </a:solidFill>
                        </a:rPr>
                        <a:t>AMOUNT</a:t>
                      </a:r>
                    </a:p>
                  </a:txBody>
                  <a:tcPr marL="117073" marR="117073" marT="117073" marB="58537"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600456">
                <a:tc>
                  <a:txBody>
                    <a:bodyPr/>
                    <a:lstStyle/>
                    <a:p>
                      <a:r>
                        <a:rPr lang="en-US" sz="2200" cap="none" spc="0" dirty="0">
                          <a:solidFill>
                            <a:schemeClr val="tx1"/>
                          </a:solidFill>
                        </a:rPr>
                        <a:t>GENERAL ROAD FUND</a:t>
                      </a:r>
                    </a:p>
                  </a:txBody>
                  <a:tcPr marL="117073" marR="117073" marT="117073" marB="58537">
                    <a:lnL w="12700" cmpd="sng">
                      <a:noFill/>
                      <a:prstDash val="solid"/>
                    </a:lnL>
                    <a:lnR w="12700" cmpd="sng">
                      <a:noFill/>
                      <a:prstDash val="solid"/>
                    </a:lnR>
                    <a:lnT w="38100" cmpd="sng">
                      <a:noFill/>
                    </a:lnT>
                    <a:lnB w="12700" cap="flat" cmpd="sng" algn="ctr">
                      <a:noFill/>
                      <a:prstDash val="solid"/>
                    </a:lnB>
                    <a:noFill/>
                  </a:tcPr>
                </a:tc>
                <a:tc>
                  <a:txBody>
                    <a:bodyPr/>
                    <a:lstStyle/>
                    <a:p>
                      <a:r>
                        <a:rPr lang="en-US" sz="2200" cap="none" spc="0" dirty="0">
                          <a:solidFill>
                            <a:schemeClr val="tx1"/>
                          </a:solidFill>
                        </a:rPr>
                        <a:t>$305,612</a:t>
                      </a:r>
                    </a:p>
                  </a:txBody>
                  <a:tcPr marL="117073" marR="117073" marT="117073" marB="58537">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r h="600456">
                <a:tc>
                  <a:txBody>
                    <a:bodyPr/>
                    <a:lstStyle/>
                    <a:p>
                      <a:r>
                        <a:rPr lang="en-US" sz="2200" cap="none" spc="0" dirty="0">
                          <a:solidFill>
                            <a:schemeClr val="tx1"/>
                          </a:solidFill>
                        </a:rPr>
                        <a:t>PERMANMENT ROAD FUND</a:t>
                      </a:r>
                    </a:p>
                  </a:txBody>
                  <a:tcPr marL="117073" marR="117073" marT="117073" marB="5853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200" cap="none" spc="0" dirty="0">
                          <a:solidFill>
                            <a:schemeClr val="tx1"/>
                          </a:solidFill>
                        </a:rPr>
                        <a:t>$138,069</a:t>
                      </a:r>
                    </a:p>
                  </a:txBody>
                  <a:tcPr marL="117073" marR="117073" marT="117073" marB="5853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4621177"/>
                  </a:ext>
                </a:extLst>
              </a:tr>
              <a:tr h="600456">
                <a:tc>
                  <a:txBody>
                    <a:bodyPr/>
                    <a:lstStyle/>
                    <a:p>
                      <a:r>
                        <a:rPr lang="en-US" sz="2200" cap="none" spc="0">
                          <a:solidFill>
                            <a:schemeClr val="tx1"/>
                          </a:solidFill>
                        </a:rPr>
                        <a:t>JOINT BRIDGE</a:t>
                      </a:r>
                    </a:p>
                  </a:txBody>
                  <a:tcPr marL="117073" marR="117073" marT="117073" marB="58537">
                    <a:lnL w="12700" cmpd="sng">
                      <a:noFill/>
                      <a:prstDash val="solid"/>
                    </a:lnL>
                    <a:lnR w="12700" cmpd="sng">
                      <a:noFill/>
                      <a:prstDash val="solid"/>
                    </a:lnR>
                    <a:lnT w="12700" cmpd="sng">
                      <a:noFill/>
                      <a:prstDash val="solid"/>
                    </a:lnT>
                    <a:lnB w="12700" cap="flat" cmpd="sng" algn="ctr">
                      <a:noFill/>
                      <a:prstDash val="solid"/>
                    </a:lnB>
                    <a:noFill/>
                  </a:tcPr>
                </a:tc>
                <a:tc>
                  <a:txBody>
                    <a:bodyPr/>
                    <a:lstStyle/>
                    <a:p>
                      <a:r>
                        <a:rPr lang="en-US" sz="2200" cap="none" spc="0" dirty="0">
                          <a:solidFill>
                            <a:schemeClr val="tx1"/>
                          </a:solidFill>
                        </a:rPr>
                        <a:t>$  21,262</a:t>
                      </a:r>
                    </a:p>
                  </a:txBody>
                  <a:tcPr marL="117073" marR="117073" marT="117073" marB="58537">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503862514"/>
                  </a:ext>
                </a:extLst>
              </a:tr>
              <a:tr h="600456">
                <a:tc>
                  <a:txBody>
                    <a:bodyPr/>
                    <a:lstStyle/>
                    <a:p>
                      <a:r>
                        <a:rPr lang="en-US" sz="2200" cap="none" spc="0" dirty="0">
                          <a:solidFill>
                            <a:schemeClr val="tx1"/>
                          </a:solidFill>
                        </a:rPr>
                        <a:t>EQUIPMENT &amp; BUILDING FUND</a:t>
                      </a:r>
                    </a:p>
                  </a:txBody>
                  <a:tcPr marL="117073" marR="117073" marT="117073" marB="5853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2200" u="none" cap="none" spc="0" dirty="0">
                          <a:solidFill>
                            <a:schemeClr val="tx1"/>
                          </a:solidFill>
                        </a:rPr>
                        <a:t>$100,462</a:t>
                      </a:r>
                    </a:p>
                  </a:txBody>
                  <a:tcPr marL="117073" marR="117073" marT="117073" marB="5853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23561862"/>
                  </a:ext>
                </a:extLst>
              </a:tr>
              <a:tr h="600456">
                <a:tc>
                  <a:txBody>
                    <a:bodyPr/>
                    <a:lstStyle/>
                    <a:p>
                      <a:r>
                        <a:rPr lang="en-US" sz="2200" b="1" cap="none" spc="0" dirty="0">
                          <a:solidFill>
                            <a:schemeClr val="tx1"/>
                          </a:solidFill>
                        </a:rPr>
                        <a:t>TOTAL INCOME</a:t>
                      </a:r>
                    </a:p>
                  </a:txBody>
                  <a:tcPr marL="117073" marR="117073" marT="117073" marB="58537">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200" b="1" cap="none" spc="0" dirty="0">
                          <a:solidFill>
                            <a:schemeClr val="tx1"/>
                          </a:solidFill>
                        </a:rPr>
                        <a:t>$565,406</a:t>
                      </a:r>
                    </a:p>
                  </a:txBody>
                  <a:tcPr marL="117073" marR="117073" marT="117073" marB="5853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64584396"/>
                  </a:ext>
                </a:extLst>
              </a:tr>
            </a:tbl>
          </a:graphicData>
        </a:graphic>
      </p:graphicFrame>
    </p:spTree>
    <p:extLst>
      <p:ext uri="{BB962C8B-B14F-4D97-AF65-F5344CB8AC3E}">
        <p14:creationId xmlns:p14="http://schemas.microsoft.com/office/powerpoint/2010/main" val="304516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967820" y="72810"/>
            <a:ext cx="10923638" cy="1317643"/>
          </a:xfrm>
        </p:spPr>
        <p:txBody>
          <a:bodyPr vert="horz" lIns="91440" tIns="45720" rIns="91440" bIns="45720" rtlCol="0" anchor="b">
            <a:normAutofit/>
          </a:bodyPr>
          <a:lstStyle/>
          <a:p>
            <a:pPr algn="ctr">
              <a:lnSpc>
                <a:spcPct val="80000"/>
              </a:lnSpc>
            </a:pPr>
            <a:r>
              <a:rPr lang="en-US" sz="6000" b="1" dirty="0">
                <a:solidFill>
                  <a:schemeClr val="tx1"/>
                </a:solidFill>
              </a:rPr>
              <a:t>ROAD DISTRICT TREASURE REPORT</a:t>
            </a:r>
          </a:p>
        </p:txBody>
      </p:sp>
      <p:graphicFrame>
        <p:nvGraphicFramePr>
          <p:cNvPr id="7" name="Table 4">
            <a:extLst>
              <a:ext uri="{FF2B5EF4-FFF2-40B4-BE49-F238E27FC236}">
                <a16:creationId xmlns:a16="http://schemas.microsoft.com/office/drawing/2014/main" id="{FCE4BC16-E844-B397-D967-998ED05892F5}"/>
              </a:ext>
            </a:extLst>
          </p:cNvPr>
          <p:cNvGraphicFramePr>
            <a:graphicFrameLocks/>
          </p:cNvGraphicFramePr>
          <p:nvPr>
            <p:extLst>
              <p:ext uri="{D42A27DB-BD31-4B8C-83A1-F6EECF244321}">
                <p14:modId xmlns:p14="http://schemas.microsoft.com/office/powerpoint/2010/main" val="3255736451"/>
              </p:ext>
            </p:extLst>
          </p:nvPr>
        </p:nvGraphicFramePr>
        <p:xfrm>
          <a:off x="1102742" y="1730326"/>
          <a:ext cx="9986516" cy="3766384"/>
        </p:xfrm>
        <a:graphic>
          <a:graphicData uri="http://schemas.openxmlformats.org/drawingml/2006/table">
            <a:tbl>
              <a:tblPr firstRow="1" bandRow="1">
                <a:noFill/>
                <a:tableStyleId>{5C22544A-7EE6-4342-B048-85BDC9FD1C3A}</a:tableStyleId>
              </a:tblPr>
              <a:tblGrid>
                <a:gridCol w="7146770">
                  <a:extLst>
                    <a:ext uri="{9D8B030D-6E8A-4147-A177-3AD203B41FA5}">
                      <a16:colId xmlns:a16="http://schemas.microsoft.com/office/drawing/2014/main" val="1807953309"/>
                    </a:ext>
                  </a:extLst>
                </a:gridCol>
                <a:gridCol w="2839746">
                  <a:extLst>
                    <a:ext uri="{9D8B030D-6E8A-4147-A177-3AD203B41FA5}">
                      <a16:colId xmlns:a16="http://schemas.microsoft.com/office/drawing/2014/main" val="3921666326"/>
                    </a:ext>
                  </a:extLst>
                </a:gridCol>
              </a:tblGrid>
              <a:tr h="450342">
                <a:tc>
                  <a:txBody>
                    <a:bodyPr/>
                    <a:lstStyle/>
                    <a:p>
                      <a:pPr algn="ctr"/>
                      <a:r>
                        <a:rPr lang="en-US" sz="2400" b="1" cap="none" spc="60" dirty="0">
                          <a:solidFill>
                            <a:schemeClr val="tx1"/>
                          </a:solidFill>
                        </a:rPr>
                        <a:t>EXPENDITURES</a:t>
                      </a:r>
                    </a:p>
                  </a:txBody>
                  <a:tcPr marL="87805" marR="87805" marT="87805" marB="43903" anchor="ctr">
                    <a:lnL w="12700" cmpd="sng">
                      <a:noFill/>
                    </a:lnL>
                    <a:lnR w="12700" cmpd="sng">
                      <a:noFill/>
                    </a:lnR>
                    <a:lnT w="19050" cap="flat" cmpd="sng" algn="ctr">
                      <a:noFill/>
                      <a:prstDash val="solid"/>
                    </a:lnT>
                    <a:lnB w="38100" cmpd="sng">
                      <a:noFill/>
                    </a:lnB>
                    <a:solidFill>
                      <a:schemeClr val="bg1"/>
                    </a:solidFill>
                  </a:tcPr>
                </a:tc>
                <a:tc>
                  <a:txBody>
                    <a:bodyPr/>
                    <a:lstStyle/>
                    <a:p>
                      <a:pPr algn="ctr"/>
                      <a:r>
                        <a:rPr lang="en-US" sz="2400" b="1" cap="none" spc="60" dirty="0">
                          <a:solidFill>
                            <a:schemeClr val="tx1"/>
                          </a:solidFill>
                        </a:rPr>
                        <a:t>AMOUNT</a:t>
                      </a:r>
                    </a:p>
                  </a:txBody>
                  <a:tcPr marL="87805" marR="87805" marT="87805" marB="43903"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450342">
                <a:tc>
                  <a:txBody>
                    <a:bodyPr/>
                    <a:lstStyle/>
                    <a:p>
                      <a:r>
                        <a:rPr lang="en-US" sz="2200" cap="none" spc="0">
                          <a:solidFill>
                            <a:schemeClr val="tx1"/>
                          </a:solidFill>
                        </a:rPr>
                        <a:t>ROAD MAINTANCE SERVICES &amp; SUPPLIES</a:t>
                      </a:r>
                    </a:p>
                  </a:txBody>
                  <a:tcPr marL="87805" marR="87805" marT="87805" marB="43903">
                    <a:lnL w="12700" cmpd="sng">
                      <a:noFill/>
                      <a:prstDash val="solid"/>
                    </a:lnL>
                    <a:lnR w="12700" cmpd="sng">
                      <a:noFill/>
                      <a:prstDash val="solid"/>
                    </a:lnR>
                    <a:lnT w="38100" cmpd="sng">
                      <a:noFill/>
                    </a:lnT>
                    <a:lnB w="12700" cap="flat" cmpd="sng" algn="ctr">
                      <a:noFill/>
                      <a:prstDash val="solid"/>
                    </a:lnB>
                    <a:noFill/>
                  </a:tcPr>
                </a:tc>
                <a:tc>
                  <a:txBody>
                    <a:bodyPr/>
                    <a:lstStyle/>
                    <a:p>
                      <a:pPr algn="ctr"/>
                      <a:r>
                        <a:rPr lang="en-US" sz="2200" cap="none" spc="0" dirty="0">
                          <a:solidFill>
                            <a:schemeClr val="tx1"/>
                          </a:solidFill>
                        </a:rPr>
                        <a:t>$  80,793</a:t>
                      </a:r>
                    </a:p>
                  </a:txBody>
                  <a:tcPr marL="87805" marR="87805" marT="87805" marB="43903">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r h="450342">
                <a:tc>
                  <a:txBody>
                    <a:bodyPr/>
                    <a:lstStyle/>
                    <a:p>
                      <a:r>
                        <a:rPr lang="en-US" sz="2200" cap="none" spc="0" dirty="0">
                          <a:solidFill>
                            <a:schemeClr val="tx1"/>
                          </a:solidFill>
                        </a:rPr>
                        <a:t>EQUIPMENT OUTLAY</a:t>
                      </a:r>
                    </a:p>
                  </a:txBody>
                  <a:tcPr marL="87805" marR="87805" marT="87805" marB="4390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en-US" sz="2200" cap="none" spc="0" dirty="0">
                          <a:solidFill>
                            <a:schemeClr val="tx1"/>
                          </a:solidFill>
                        </a:rPr>
                        <a:t>$132,339</a:t>
                      </a:r>
                    </a:p>
                  </a:txBody>
                  <a:tcPr marL="87805" marR="87805" marT="87805" marB="4390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4621177"/>
                  </a:ext>
                </a:extLst>
              </a:tr>
              <a:tr h="450342">
                <a:tc>
                  <a:txBody>
                    <a:bodyPr/>
                    <a:lstStyle/>
                    <a:p>
                      <a:r>
                        <a:rPr lang="en-US" sz="2200" cap="none" spc="0">
                          <a:solidFill>
                            <a:schemeClr val="tx1"/>
                          </a:solidFill>
                        </a:rPr>
                        <a:t>PERMANMENT ROAD</a:t>
                      </a:r>
                    </a:p>
                  </a:txBody>
                  <a:tcPr marL="87805" marR="87805" marT="87805" marB="43903">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a:r>
                        <a:rPr lang="en-US" sz="2200" cap="none" spc="0" dirty="0">
                          <a:solidFill>
                            <a:schemeClr val="tx1"/>
                          </a:solidFill>
                        </a:rPr>
                        <a:t>$  70,332</a:t>
                      </a:r>
                    </a:p>
                  </a:txBody>
                  <a:tcPr marL="87805" marR="87805" marT="87805" marB="43903">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503862514"/>
                  </a:ext>
                </a:extLst>
              </a:tr>
              <a:tr h="450342">
                <a:tc>
                  <a:txBody>
                    <a:bodyPr/>
                    <a:lstStyle/>
                    <a:p>
                      <a:r>
                        <a:rPr lang="en-US" sz="2200" b="0" cap="none" spc="0" dirty="0">
                          <a:solidFill>
                            <a:schemeClr val="tx1"/>
                          </a:solidFill>
                        </a:rPr>
                        <a:t>LOAN</a:t>
                      </a:r>
                    </a:p>
                  </a:txBody>
                  <a:tcPr marL="87805" marR="87805" marT="87805" marB="4390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a:r>
                        <a:rPr lang="en-US" sz="2200" b="0" u="none" cap="none" spc="0" dirty="0">
                          <a:solidFill>
                            <a:schemeClr val="tx1"/>
                          </a:solidFill>
                        </a:rPr>
                        <a:t>$128,482</a:t>
                      </a:r>
                    </a:p>
                  </a:txBody>
                  <a:tcPr marL="87805" marR="87805" marT="87805" marB="43903">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23561862"/>
                  </a:ext>
                </a:extLst>
              </a:tr>
              <a:tr h="450342">
                <a:tc>
                  <a:txBody>
                    <a:bodyPr/>
                    <a:lstStyle/>
                    <a:p>
                      <a:r>
                        <a:rPr lang="en-US" sz="2200" b="0" cap="none" spc="0">
                          <a:solidFill>
                            <a:schemeClr val="tx1"/>
                          </a:solidFill>
                        </a:rPr>
                        <a:t>PAYROLL</a:t>
                      </a:r>
                    </a:p>
                  </a:txBody>
                  <a:tcPr marL="87805" marR="87805" marT="87805" marB="43903">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2200" b="0" u="none" cap="none" spc="0" dirty="0">
                          <a:solidFill>
                            <a:schemeClr val="tx1"/>
                          </a:solidFill>
                        </a:rPr>
                        <a:t>$  62,719</a:t>
                      </a:r>
                    </a:p>
                  </a:txBody>
                  <a:tcPr marL="87805" marR="87805" marT="87805" marB="4390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64584396"/>
                  </a:ext>
                </a:extLst>
              </a:tr>
              <a:tr h="450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cap="none" spc="0" dirty="0">
                          <a:solidFill>
                            <a:schemeClr val="tx1"/>
                          </a:solidFill>
                        </a:rPr>
                        <a:t>TOTAL EXPENDITURES</a:t>
                      </a:r>
                    </a:p>
                  </a:txBody>
                  <a:tcPr marL="87805" marR="87805" marT="87805" marB="43903">
                    <a:lnL w="12700" cmpd="sng">
                      <a:noFill/>
                      <a:prstDash val="solid"/>
                    </a:lnL>
                    <a:lnR w="12700" cmpd="sng">
                      <a:noFill/>
                      <a:prstDash val="solid"/>
                    </a:lnR>
                    <a:lnT w="12700" cmpd="sng">
                      <a:noFill/>
                      <a:prstDash val="solid"/>
                    </a:lnT>
                    <a:lnB w="12700" cmpd="sng">
                      <a:noFill/>
                      <a:prstDash val="solid"/>
                    </a:lnB>
                    <a:solidFill>
                      <a:schemeClr val="bg1"/>
                    </a:solidFill>
                  </a:tcPr>
                </a:tc>
                <a:tc>
                  <a:txBody>
                    <a:bodyPr/>
                    <a:lstStyle/>
                    <a:p>
                      <a:pPr algn="ctr"/>
                      <a:r>
                        <a:rPr lang="en-US" sz="2200" b="1" cap="none" spc="0" dirty="0">
                          <a:solidFill>
                            <a:schemeClr val="tx1"/>
                          </a:solidFill>
                        </a:rPr>
                        <a:t>$368,557</a:t>
                      </a:r>
                    </a:p>
                  </a:txBody>
                  <a:tcPr marL="87805" marR="87805" marT="87805" marB="43903">
                    <a:lnL w="12700" cmpd="sng">
                      <a:noFill/>
                      <a:prstDash val="solid"/>
                    </a:lnL>
                    <a:lnR w="12700" cmpd="sng">
                      <a:noFill/>
                      <a:prstDash val="solid"/>
                    </a:lnR>
                    <a:lnT w="12700" cmpd="sng">
                      <a:noFill/>
                      <a:prstDash val="solid"/>
                    </a:lnT>
                    <a:lnB w="12700" cmpd="sng">
                      <a:noFill/>
                      <a:prstDash val="solid"/>
                    </a:lnB>
                    <a:solidFill>
                      <a:schemeClr val="bg1"/>
                    </a:solidFill>
                  </a:tcPr>
                </a:tc>
                <a:extLst>
                  <a:ext uri="{0D108BD9-81ED-4DB2-BD59-A6C34878D82A}">
                    <a16:rowId xmlns:a16="http://schemas.microsoft.com/office/drawing/2014/main" val="1761783717"/>
                  </a:ext>
                </a:extLst>
              </a:tr>
              <a:tr h="450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cap="none" spc="0">
                          <a:solidFill>
                            <a:schemeClr val="tx1"/>
                          </a:solidFill>
                        </a:rPr>
                        <a:t>NET INCOME -/+</a:t>
                      </a:r>
                    </a:p>
                  </a:txBody>
                  <a:tcPr marL="87805" marR="87805" marT="87805" marB="43903">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2200" b="1" cap="none" spc="0" dirty="0">
                          <a:solidFill>
                            <a:schemeClr val="tx1"/>
                          </a:solidFill>
                        </a:rPr>
                        <a:t>$196,848</a:t>
                      </a:r>
                    </a:p>
                  </a:txBody>
                  <a:tcPr marL="87805" marR="87805" marT="87805" marB="4390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94787640"/>
                  </a:ext>
                </a:extLst>
              </a:tr>
            </a:tbl>
          </a:graphicData>
        </a:graphic>
      </p:graphicFrame>
    </p:spTree>
    <p:extLst>
      <p:ext uri="{BB962C8B-B14F-4D97-AF65-F5344CB8AC3E}">
        <p14:creationId xmlns:p14="http://schemas.microsoft.com/office/powerpoint/2010/main" val="82887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634181" y="417723"/>
            <a:ext cx="10923638" cy="865156"/>
          </a:xfrm>
        </p:spPr>
        <p:txBody>
          <a:bodyPr vert="horz" lIns="91440" tIns="45720" rIns="91440" bIns="45720" rtlCol="0" anchor="b">
            <a:noAutofit/>
          </a:bodyPr>
          <a:lstStyle/>
          <a:p>
            <a:pPr algn="ctr">
              <a:lnSpc>
                <a:spcPct val="80000"/>
              </a:lnSpc>
            </a:pPr>
            <a:r>
              <a:rPr lang="en-US" sz="5000" b="1" dirty="0">
                <a:solidFill>
                  <a:schemeClr val="tx1"/>
                </a:solidFill>
              </a:rPr>
              <a:t>AFTON ROAD DISTRICT FUND BALANCES</a:t>
            </a:r>
          </a:p>
        </p:txBody>
      </p:sp>
      <p:graphicFrame>
        <p:nvGraphicFramePr>
          <p:cNvPr id="7" name="Table 4">
            <a:extLst>
              <a:ext uri="{FF2B5EF4-FFF2-40B4-BE49-F238E27FC236}">
                <a16:creationId xmlns:a16="http://schemas.microsoft.com/office/drawing/2014/main" id="{FCE4BC16-E844-B397-D967-998ED05892F5}"/>
              </a:ext>
            </a:extLst>
          </p:cNvPr>
          <p:cNvGraphicFramePr>
            <a:graphicFrameLocks/>
          </p:cNvGraphicFramePr>
          <p:nvPr>
            <p:extLst>
              <p:ext uri="{D42A27DB-BD31-4B8C-83A1-F6EECF244321}">
                <p14:modId xmlns:p14="http://schemas.microsoft.com/office/powerpoint/2010/main" val="4254450873"/>
              </p:ext>
            </p:extLst>
          </p:nvPr>
        </p:nvGraphicFramePr>
        <p:xfrm>
          <a:off x="808893" y="1427630"/>
          <a:ext cx="10137642" cy="4856769"/>
        </p:xfrm>
        <a:graphic>
          <a:graphicData uri="http://schemas.openxmlformats.org/drawingml/2006/table">
            <a:tbl>
              <a:tblPr firstRow="1" bandRow="1">
                <a:noFill/>
                <a:tableStyleId>{5C22544A-7EE6-4342-B048-85BDC9FD1C3A}</a:tableStyleId>
              </a:tblPr>
              <a:tblGrid>
                <a:gridCol w="7316677">
                  <a:extLst>
                    <a:ext uri="{9D8B030D-6E8A-4147-A177-3AD203B41FA5}">
                      <a16:colId xmlns:a16="http://schemas.microsoft.com/office/drawing/2014/main" val="1807953309"/>
                    </a:ext>
                  </a:extLst>
                </a:gridCol>
                <a:gridCol w="2820965">
                  <a:extLst>
                    <a:ext uri="{9D8B030D-6E8A-4147-A177-3AD203B41FA5}">
                      <a16:colId xmlns:a16="http://schemas.microsoft.com/office/drawing/2014/main" val="3921666326"/>
                    </a:ext>
                  </a:extLst>
                </a:gridCol>
              </a:tblGrid>
              <a:tr h="722633">
                <a:tc>
                  <a:txBody>
                    <a:bodyPr/>
                    <a:lstStyle/>
                    <a:p>
                      <a:pPr algn="ctr"/>
                      <a:r>
                        <a:rPr lang="en-US" sz="3600" b="1" cap="none" spc="60" dirty="0">
                          <a:solidFill>
                            <a:schemeClr val="tx1"/>
                          </a:solidFill>
                        </a:rPr>
                        <a:t>FUND</a:t>
                      </a:r>
                    </a:p>
                  </a:txBody>
                  <a:tcPr marL="80036" marR="80036" marT="80036" marB="40018" anchor="ctr">
                    <a:lnL w="12700" cmpd="sng">
                      <a:noFill/>
                    </a:lnL>
                    <a:lnR w="12700" cmpd="sng">
                      <a:noFill/>
                    </a:lnR>
                    <a:lnT w="19050" cap="flat" cmpd="sng" algn="ctr">
                      <a:noFill/>
                      <a:prstDash val="solid"/>
                    </a:lnT>
                    <a:lnB w="38100" cmpd="sng">
                      <a:noFill/>
                    </a:lnB>
                    <a:solidFill>
                      <a:schemeClr val="bg1"/>
                    </a:solidFill>
                  </a:tcPr>
                </a:tc>
                <a:tc>
                  <a:txBody>
                    <a:bodyPr/>
                    <a:lstStyle/>
                    <a:p>
                      <a:r>
                        <a:rPr lang="en-US" sz="3600" b="1" cap="none" spc="60" dirty="0">
                          <a:solidFill>
                            <a:schemeClr val="tx1"/>
                          </a:solidFill>
                        </a:rPr>
                        <a:t>AMOUNT</a:t>
                      </a:r>
                    </a:p>
                  </a:txBody>
                  <a:tcPr marL="80036" marR="80036" marT="80036" marB="40018"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656756">
                <a:tc>
                  <a:txBody>
                    <a:bodyPr/>
                    <a:lstStyle/>
                    <a:p>
                      <a:r>
                        <a:rPr lang="en-US" sz="3200" b="1" cap="none" spc="0">
                          <a:solidFill>
                            <a:schemeClr val="tx1"/>
                          </a:solidFill>
                        </a:rPr>
                        <a:t>BRIDGE/CONSTRUCTION– RESTRICTED</a:t>
                      </a:r>
                    </a:p>
                  </a:txBody>
                  <a:tcPr marL="80036" marR="80036" marT="80036" marB="40018">
                    <a:lnL w="12700" cmpd="sng">
                      <a:noFill/>
                      <a:prstDash val="solid"/>
                    </a:lnL>
                    <a:lnR w="12700" cmpd="sng">
                      <a:noFill/>
                      <a:prstDash val="solid"/>
                    </a:lnR>
                    <a:lnT w="38100" cmpd="sng">
                      <a:noFill/>
                    </a:lnT>
                    <a:lnB w="12700" cap="flat" cmpd="sng" algn="ctr">
                      <a:noFill/>
                      <a:prstDash val="solid"/>
                    </a:lnB>
                    <a:noFill/>
                  </a:tcPr>
                </a:tc>
                <a:tc>
                  <a:txBody>
                    <a:bodyPr/>
                    <a:lstStyle/>
                    <a:p>
                      <a:r>
                        <a:rPr lang="en-US" sz="3200" b="1" cap="none" spc="0" dirty="0">
                          <a:solidFill>
                            <a:schemeClr val="tx1"/>
                          </a:solidFill>
                        </a:rPr>
                        <a:t> $162,852</a:t>
                      </a:r>
                    </a:p>
                  </a:txBody>
                  <a:tcPr marL="80036" marR="80036" marT="80036" marB="40018">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r h="656756">
                <a:tc>
                  <a:txBody>
                    <a:bodyPr/>
                    <a:lstStyle/>
                    <a:p>
                      <a:r>
                        <a:rPr lang="en-US" sz="3200" b="1" cap="none" spc="0" dirty="0">
                          <a:solidFill>
                            <a:schemeClr val="tx1"/>
                          </a:solidFill>
                        </a:rPr>
                        <a:t>EQUIPMENT &amp; BUILDING - RESTRICTED</a:t>
                      </a:r>
                    </a:p>
                  </a:txBody>
                  <a:tcPr marL="80036" marR="80036" marT="80036" marB="4001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3200" b="1" cap="none" spc="0" dirty="0">
                          <a:solidFill>
                            <a:schemeClr val="tx1"/>
                          </a:solidFill>
                        </a:rPr>
                        <a:t> $  38,694</a:t>
                      </a:r>
                    </a:p>
                  </a:txBody>
                  <a:tcPr marL="80036" marR="80036" marT="80036" marB="4001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94621177"/>
                  </a:ext>
                </a:extLst>
              </a:tr>
              <a:tr h="656756">
                <a:tc>
                  <a:txBody>
                    <a:bodyPr/>
                    <a:lstStyle/>
                    <a:p>
                      <a:r>
                        <a:rPr lang="en-US" sz="3200" b="1" cap="none" spc="0" dirty="0">
                          <a:solidFill>
                            <a:schemeClr val="tx1"/>
                          </a:solidFill>
                        </a:rPr>
                        <a:t>PERMANMENT ROAD</a:t>
                      </a:r>
                    </a:p>
                  </a:txBody>
                  <a:tcPr marL="80036" marR="80036" marT="80036" marB="40018">
                    <a:lnL w="12700" cmpd="sng">
                      <a:noFill/>
                      <a:prstDash val="solid"/>
                    </a:lnL>
                    <a:lnR w="12700" cmpd="sng">
                      <a:noFill/>
                      <a:prstDash val="solid"/>
                    </a:lnR>
                    <a:lnT w="12700" cmpd="sng">
                      <a:noFill/>
                      <a:prstDash val="solid"/>
                    </a:lnT>
                    <a:lnB w="12700" cap="flat" cmpd="sng" algn="ctr">
                      <a:noFill/>
                      <a:prstDash val="solid"/>
                    </a:lnB>
                    <a:noFill/>
                  </a:tcPr>
                </a:tc>
                <a:tc>
                  <a:txBody>
                    <a:bodyPr/>
                    <a:lstStyle/>
                    <a:p>
                      <a:r>
                        <a:rPr lang="en-US" sz="3200" b="1" cap="none" spc="0" dirty="0">
                          <a:solidFill>
                            <a:schemeClr val="tx1"/>
                          </a:solidFill>
                        </a:rPr>
                        <a:t> $244,735</a:t>
                      </a:r>
                    </a:p>
                  </a:txBody>
                  <a:tcPr marL="80036" marR="80036" marT="80036" marB="40018">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503862514"/>
                  </a:ext>
                </a:extLst>
              </a:tr>
              <a:tr h="656756">
                <a:tc>
                  <a:txBody>
                    <a:bodyPr/>
                    <a:lstStyle/>
                    <a:p>
                      <a:r>
                        <a:rPr lang="en-US" sz="3200" b="1" cap="none" spc="0">
                          <a:solidFill>
                            <a:schemeClr val="tx1"/>
                          </a:solidFill>
                        </a:rPr>
                        <a:t>ROAD &amp; BRIDGE</a:t>
                      </a:r>
                    </a:p>
                  </a:txBody>
                  <a:tcPr marL="80036" marR="80036" marT="80036" marB="4001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3200" b="1" u="none" cap="none" spc="0" dirty="0">
                          <a:solidFill>
                            <a:schemeClr val="tx1"/>
                          </a:solidFill>
                        </a:rPr>
                        <a:t>-$31.,049</a:t>
                      </a:r>
                    </a:p>
                  </a:txBody>
                  <a:tcPr marL="80036" marR="80036" marT="80036" marB="4001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23561862"/>
                  </a:ext>
                </a:extLst>
              </a:tr>
              <a:tr h="376778">
                <a:tc>
                  <a:txBody>
                    <a:bodyPr/>
                    <a:lstStyle/>
                    <a:p>
                      <a:endParaRPr lang="en-US" sz="1500" b="1" cap="none" spc="0" dirty="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500" b="1" u="none" cap="none" spc="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64584396"/>
                  </a:ext>
                </a:extLst>
              </a:tr>
              <a:tr h="376778">
                <a:tc>
                  <a:txBody>
                    <a:bodyPr/>
                    <a:lstStyle/>
                    <a:p>
                      <a:endParaRPr lang="en-US" sz="1500" b="1" cap="none" spc="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500" b="1" cap="none" spc="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61783717"/>
                  </a:ext>
                </a:extLst>
              </a:tr>
              <a:tr h="3767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1" cap="none" spc="0" dirty="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500" b="1" cap="none" spc="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594787640"/>
                  </a:ext>
                </a:extLst>
              </a:tr>
              <a:tr h="3767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0" cap="none" spc="0" dirty="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500" b="0" cap="none" spc="0" dirty="0">
                        <a:solidFill>
                          <a:schemeClr val="tx1"/>
                        </a:solidFill>
                      </a:endParaRPr>
                    </a:p>
                  </a:txBody>
                  <a:tcPr marL="80036" marR="80036" marT="80036" marB="4001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86237046"/>
                  </a:ext>
                </a:extLst>
              </a:tr>
            </a:tbl>
          </a:graphicData>
        </a:graphic>
      </p:graphicFrame>
      <p:sp>
        <p:nvSpPr>
          <p:cNvPr id="3" name="TextBox 2">
            <a:extLst>
              <a:ext uri="{FF2B5EF4-FFF2-40B4-BE49-F238E27FC236}">
                <a16:creationId xmlns:a16="http://schemas.microsoft.com/office/drawing/2014/main" id="{EEACD938-F780-EA9D-24E7-9D563C496454}"/>
              </a:ext>
            </a:extLst>
          </p:cNvPr>
          <p:cNvSpPr txBox="1"/>
          <p:nvPr/>
        </p:nvSpPr>
        <p:spPr>
          <a:xfrm>
            <a:off x="3253154" y="5135759"/>
            <a:ext cx="7693381" cy="523220"/>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Ending Balance as of 3-31-2025    $267,610</a:t>
            </a:r>
          </a:p>
        </p:txBody>
      </p:sp>
    </p:spTree>
    <p:extLst>
      <p:ext uri="{BB962C8B-B14F-4D97-AF65-F5344CB8AC3E}">
        <p14:creationId xmlns:p14="http://schemas.microsoft.com/office/powerpoint/2010/main" val="1937881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F99F17A-7DCD-24F9-DCEA-6D5C54E55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92234-5BC5-80DE-F3D4-72FA72BCEFA0}"/>
              </a:ext>
            </a:extLst>
          </p:cNvPr>
          <p:cNvSpPr>
            <a:spLocks noGrp="1"/>
          </p:cNvSpPr>
          <p:nvPr>
            <p:ph type="title"/>
          </p:nvPr>
        </p:nvSpPr>
        <p:spPr>
          <a:xfrm>
            <a:off x="279797" y="616912"/>
            <a:ext cx="10923638" cy="970453"/>
          </a:xfrm>
        </p:spPr>
        <p:txBody>
          <a:bodyPr vert="horz" lIns="91440" tIns="45720" rIns="91440" bIns="45720" rtlCol="0" anchor="b">
            <a:normAutofit/>
          </a:bodyPr>
          <a:lstStyle/>
          <a:p>
            <a:pPr algn="ctr">
              <a:lnSpc>
                <a:spcPct val="80000"/>
              </a:lnSpc>
            </a:pPr>
            <a:r>
              <a:rPr lang="en-US" b="1" dirty="0">
                <a:solidFill>
                  <a:schemeClr val="tx1"/>
                </a:solidFill>
              </a:rPr>
              <a:t>AFTON ROAD DISTRICT RESERVE FUNDS</a:t>
            </a:r>
          </a:p>
        </p:txBody>
      </p:sp>
      <p:graphicFrame>
        <p:nvGraphicFramePr>
          <p:cNvPr id="7" name="Table 4">
            <a:extLst>
              <a:ext uri="{FF2B5EF4-FFF2-40B4-BE49-F238E27FC236}">
                <a16:creationId xmlns:a16="http://schemas.microsoft.com/office/drawing/2014/main" id="{74F683AD-A0BC-309F-09D8-E7C49479F037}"/>
              </a:ext>
            </a:extLst>
          </p:cNvPr>
          <p:cNvGraphicFramePr>
            <a:graphicFrameLocks/>
          </p:cNvGraphicFramePr>
          <p:nvPr>
            <p:extLst>
              <p:ext uri="{D42A27DB-BD31-4B8C-83A1-F6EECF244321}">
                <p14:modId xmlns:p14="http://schemas.microsoft.com/office/powerpoint/2010/main" val="3373785783"/>
              </p:ext>
            </p:extLst>
          </p:nvPr>
        </p:nvGraphicFramePr>
        <p:xfrm>
          <a:off x="697761" y="1853438"/>
          <a:ext cx="10505674" cy="3234498"/>
        </p:xfrm>
        <a:graphic>
          <a:graphicData uri="http://schemas.openxmlformats.org/drawingml/2006/table">
            <a:tbl>
              <a:tblPr firstRow="1" bandRow="1">
                <a:noFill/>
                <a:tableStyleId>{5C22544A-7EE6-4342-B048-85BDC9FD1C3A}</a:tableStyleId>
              </a:tblPr>
              <a:tblGrid>
                <a:gridCol w="8291268">
                  <a:extLst>
                    <a:ext uri="{9D8B030D-6E8A-4147-A177-3AD203B41FA5}">
                      <a16:colId xmlns:a16="http://schemas.microsoft.com/office/drawing/2014/main" val="1807953309"/>
                    </a:ext>
                  </a:extLst>
                </a:gridCol>
                <a:gridCol w="2214406">
                  <a:extLst>
                    <a:ext uri="{9D8B030D-6E8A-4147-A177-3AD203B41FA5}">
                      <a16:colId xmlns:a16="http://schemas.microsoft.com/office/drawing/2014/main" val="3921666326"/>
                    </a:ext>
                  </a:extLst>
                </a:gridCol>
              </a:tblGrid>
              <a:tr h="423061">
                <a:tc>
                  <a:txBody>
                    <a:bodyPr/>
                    <a:lstStyle/>
                    <a:p>
                      <a:pPr algn="ctr"/>
                      <a:r>
                        <a:rPr lang="en-US" sz="2800" b="1" cap="none" spc="60" dirty="0">
                          <a:solidFill>
                            <a:schemeClr val="tx1"/>
                          </a:solidFill>
                          <a:latin typeface="+mn-lt"/>
                        </a:rPr>
                        <a:t>ILLINOIS TOWNSHIP LAW -RESERVE FUNDS</a:t>
                      </a:r>
                    </a:p>
                  </a:txBody>
                  <a:tcPr marL="82486" marR="82486" marT="82486" marB="41243" anchor="ctr">
                    <a:lnL w="12700" cmpd="sng">
                      <a:noFill/>
                    </a:lnL>
                    <a:lnR w="12700" cmpd="sng">
                      <a:noFill/>
                    </a:lnR>
                    <a:lnT w="19050" cap="flat" cmpd="sng" algn="ctr">
                      <a:noFill/>
                      <a:prstDash val="solid"/>
                    </a:lnT>
                    <a:lnB w="38100" cmpd="sng">
                      <a:noFill/>
                    </a:lnB>
                    <a:solidFill>
                      <a:schemeClr val="bg1"/>
                    </a:solidFill>
                  </a:tcPr>
                </a:tc>
                <a:tc>
                  <a:txBody>
                    <a:bodyPr/>
                    <a:lstStyle/>
                    <a:p>
                      <a:pPr algn="ctr"/>
                      <a:r>
                        <a:rPr lang="en-US" sz="2800" b="1" cap="none" spc="60" dirty="0">
                          <a:solidFill>
                            <a:schemeClr val="tx1"/>
                          </a:solidFill>
                          <a:latin typeface="+mn-lt"/>
                        </a:rPr>
                        <a:t>Target</a:t>
                      </a:r>
                    </a:p>
                  </a:txBody>
                  <a:tcPr marL="82486" marR="82486" marT="82486" marB="41243" anchor="ctr">
                    <a:lnL w="12700" cmpd="sng">
                      <a:noFill/>
                    </a:lnL>
                    <a:lnR w="12700" cmpd="sng">
                      <a:noFill/>
                    </a:lnR>
                    <a:lnT w="19050" cap="flat" cmpd="sng" algn="ctr">
                      <a:noFill/>
                      <a:prstDash val="solid"/>
                    </a:lnT>
                    <a:lnB w="38100" cmpd="sng">
                      <a:noFill/>
                    </a:lnB>
                    <a:solidFill>
                      <a:schemeClr val="bg1"/>
                    </a:solidFill>
                  </a:tcPr>
                </a:tc>
                <a:extLst>
                  <a:ext uri="{0D108BD9-81ED-4DB2-BD59-A6C34878D82A}">
                    <a16:rowId xmlns:a16="http://schemas.microsoft.com/office/drawing/2014/main" val="3135649320"/>
                  </a:ext>
                </a:extLst>
              </a:tr>
              <a:tr h="383675">
                <a:tc>
                  <a:txBody>
                    <a:bodyPr/>
                    <a:lstStyle/>
                    <a:p>
                      <a:pPr algn="l"/>
                      <a:endParaRPr lang="en-US" sz="2800" dirty="0">
                        <a:solidFill>
                          <a:schemeClr val="tx1"/>
                        </a:solidFill>
                      </a:endParaRPr>
                    </a:p>
                    <a:p>
                      <a:pPr algn="l"/>
                      <a:r>
                        <a:rPr lang="en-US" sz="2800" dirty="0">
                          <a:solidFill>
                            <a:schemeClr val="tx1"/>
                          </a:solidFill>
                        </a:rPr>
                        <a:t>Illinois Township laws don't specify a fixed dollar amount for reserves, but court cases suggest a reasonable limit of around 200% of the average expenses over the last three years.</a:t>
                      </a: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82486" marR="82486" marT="82486" marB="41243">
                    <a:lnL w="12700" cmpd="sng">
                      <a:noFill/>
                      <a:prstDash val="solid"/>
                    </a:lnL>
                    <a:lnR w="12700" cmpd="sng">
                      <a:noFill/>
                      <a:prstDash val="solid"/>
                    </a:lnR>
                    <a:lnT w="38100" cmpd="sng">
                      <a:noFill/>
                    </a:lnT>
                    <a:lnB w="12700" cap="flat" cmpd="sng" algn="ctr">
                      <a:noFill/>
                      <a:prstDash val="solid"/>
                    </a:lnB>
                    <a:noFill/>
                  </a:tcPr>
                </a:tc>
                <a:tc>
                  <a:txBody>
                    <a:bodyPr/>
                    <a:lstStyle/>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US" sz="2800" b="0" cap="none" spc="0" dirty="0">
                          <a:solidFill>
                            <a:schemeClr val="tx1"/>
                          </a:solidFill>
                          <a:latin typeface="Calibri" panose="020F0502020204030204" pitchFamily="34" charset="0"/>
                          <a:ea typeface="Calibri" panose="020F0502020204030204" pitchFamily="34" charset="0"/>
                          <a:cs typeface="Calibri" panose="020F0502020204030204" pitchFamily="34" charset="0"/>
                        </a:rPr>
                        <a:t>$572,313</a:t>
                      </a:r>
                    </a:p>
                  </a:txBody>
                  <a:tcPr marL="82486" marR="82486" marT="82486" marB="41243">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2226498111"/>
                  </a:ext>
                </a:extLst>
              </a:tr>
            </a:tbl>
          </a:graphicData>
        </a:graphic>
      </p:graphicFrame>
    </p:spTree>
    <p:extLst>
      <p:ext uri="{BB962C8B-B14F-4D97-AF65-F5344CB8AC3E}">
        <p14:creationId xmlns:p14="http://schemas.microsoft.com/office/powerpoint/2010/main" val="68216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D4B7AE1-B176-28DA-486A-3CFE913325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7B7F4A6-27E1-BCC3-2175-55EC3F083630}"/>
              </a:ext>
            </a:extLst>
          </p:cNvPr>
          <p:cNvSpPr/>
          <p:nvPr/>
        </p:nvSpPr>
        <p:spPr>
          <a:xfrm>
            <a:off x="333277" y="469967"/>
            <a:ext cx="5638898" cy="4702107"/>
          </a:xfrm>
          <a:prstGeom prst="rect">
            <a:avLst/>
          </a:prstGeom>
          <a:blipFill>
            <a:blip r:embed="rId3"/>
            <a:srcRect/>
            <a:stretch>
              <a:fillRect l="-14000" r="-14000"/>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6D0AB476-D957-6217-8BEB-56DDCE664DAD}"/>
              </a:ext>
            </a:extLst>
          </p:cNvPr>
          <p:cNvSpPr txBox="1"/>
          <p:nvPr/>
        </p:nvSpPr>
        <p:spPr>
          <a:xfrm>
            <a:off x="2848465" y="1371288"/>
            <a:ext cx="2379574" cy="1384995"/>
          </a:xfrm>
          <a:prstGeom prst="rect">
            <a:avLst/>
          </a:prstGeom>
          <a:solidFill>
            <a:schemeClr val="tx1"/>
          </a:solidFill>
        </p:spPr>
        <p:txBody>
          <a:bodyPr wrap="square" rtlCol="0">
            <a:spAutoFit/>
          </a:bodyPr>
          <a:lstStyle/>
          <a:p>
            <a:pPr algn="ctr"/>
            <a:endParaRPr lang="en-US" b="1" dirty="0">
              <a:solidFill>
                <a:schemeClr val="bg1"/>
              </a:solidFill>
            </a:endParaRPr>
          </a:p>
          <a:p>
            <a:pPr algn="ctr"/>
            <a:r>
              <a:rPr lang="en-US" sz="2400" b="1" dirty="0">
                <a:solidFill>
                  <a:schemeClr val="bg1"/>
                </a:solidFill>
              </a:rPr>
              <a:t>AFTON</a:t>
            </a:r>
          </a:p>
          <a:p>
            <a:pPr algn="ctr"/>
            <a:r>
              <a:rPr lang="en-US" sz="2400" b="1" dirty="0">
                <a:solidFill>
                  <a:schemeClr val="bg1"/>
                </a:solidFill>
              </a:rPr>
              <a:t>TOWNSHIP</a:t>
            </a:r>
            <a:endParaRPr lang="en-US" sz="2000" dirty="0">
              <a:solidFill>
                <a:schemeClr val="bg1"/>
              </a:solidFill>
            </a:endParaRPr>
          </a:p>
          <a:p>
            <a:pPr algn="ctr"/>
            <a:endParaRPr lang="en-US" dirty="0"/>
          </a:p>
        </p:txBody>
      </p:sp>
      <p:sp>
        <p:nvSpPr>
          <p:cNvPr id="9" name="Title 1">
            <a:extLst>
              <a:ext uri="{FF2B5EF4-FFF2-40B4-BE49-F238E27FC236}">
                <a16:creationId xmlns:a16="http://schemas.microsoft.com/office/drawing/2014/main" id="{C1803FA8-7D66-2460-48EE-99FA364B8678}"/>
              </a:ext>
            </a:extLst>
          </p:cNvPr>
          <p:cNvSpPr>
            <a:spLocks noGrp="1"/>
          </p:cNvSpPr>
          <p:nvPr>
            <p:ph type="title"/>
          </p:nvPr>
        </p:nvSpPr>
        <p:spPr>
          <a:xfrm>
            <a:off x="5448301" y="3411699"/>
            <a:ext cx="6286499" cy="1336743"/>
          </a:xfrm>
        </p:spPr>
        <p:txBody>
          <a:bodyPr vert="horz" lIns="91440" tIns="45720" rIns="91440" bIns="45720" rtlCol="0" anchor="b">
            <a:normAutofit/>
          </a:bodyPr>
          <a:lstStyle/>
          <a:p>
            <a:pPr algn="ctr">
              <a:lnSpc>
                <a:spcPct val="80000"/>
              </a:lnSpc>
            </a:pPr>
            <a:r>
              <a:rPr lang="en-US" sz="6000" b="1" dirty="0">
                <a:solidFill>
                  <a:schemeClr val="tx1"/>
                </a:solidFill>
              </a:rPr>
              <a:t>PRESENTATION</a:t>
            </a:r>
          </a:p>
        </p:txBody>
      </p:sp>
    </p:spTree>
    <p:extLst>
      <p:ext uri="{BB962C8B-B14F-4D97-AF65-F5344CB8AC3E}">
        <p14:creationId xmlns:p14="http://schemas.microsoft.com/office/powerpoint/2010/main" val="3679599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173017FC-C32F-4DA1-5974-F887DFF0F530}"/>
              </a:ext>
            </a:extLst>
          </p:cNvPr>
          <p:cNvGraphicFramePr>
            <a:graphicFrameLocks noGrp="1"/>
          </p:cNvGraphicFramePr>
          <p:nvPr>
            <p:ph idx="1"/>
            <p:extLst>
              <p:ext uri="{D42A27DB-BD31-4B8C-83A1-F6EECF244321}">
                <p14:modId xmlns:p14="http://schemas.microsoft.com/office/powerpoint/2010/main" val="189695103"/>
              </p:ext>
            </p:extLst>
          </p:nvPr>
        </p:nvGraphicFramePr>
        <p:xfrm>
          <a:off x="5194570" y="639763"/>
          <a:ext cx="6348501"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92488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8EB40B-E931-B22B-1D8A-7C86D742615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489F2EE-112A-15E4-986E-DDB0DD1EF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5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ver of a book&#10;&#10;AI-generated content may be incorrect.">
            <a:extLst>
              <a:ext uri="{FF2B5EF4-FFF2-40B4-BE49-F238E27FC236}">
                <a16:creationId xmlns:a16="http://schemas.microsoft.com/office/drawing/2014/main" id="{753F36EA-9BFA-6A94-6D72-E140CD1F01EA}"/>
              </a:ext>
            </a:extLst>
          </p:cNvPr>
          <p:cNvPicPr>
            <a:picLocks noChangeAspect="1"/>
          </p:cNvPicPr>
          <p:nvPr/>
        </p:nvPicPr>
        <p:blipFill>
          <a:blip r:embed="rId3"/>
          <a:srcRect t="21923" r="1" b="37974"/>
          <a:stretch/>
        </p:blipFill>
        <p:spPr>
          <a:xfrm>
            <a:off x="3746" y="316652"/>
            <a:ext cx="11921554" cy="6236547"/>
          </a:xfrm>
          <a:prstGeom prst="rect">
            <a:avLst/>
          </a:prstGeom>
        </p:spPr>
      </p:pic>
      <p:sp>
        <p:nvSpPr>
          <p:cNvPr id="16" name="Rectangle 15">
            <a:extLst>
              <a:ext uri="{FF2B5EF4-FFF2-40B4-BE49-F238E27FC236}">
                <a16:creationId xmlns:a16="http://schemas.microsoft.com/office/drawing/2014/main" id="{F5759A8B-16A9-6384-5387-0F2D56FB5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C2FE8B-0442-FE65-5104-5B75EE4F72CE}"/>
              </a:ext>
            </a:extLst>
          </p:cNvPr>
          <p:cNvSpPr txBox="1"/>
          <p:nvPr/>
        </p:nvSpPr>
        <p:spPr>
          <a:xfrm>
            <a:off x="723900" y="4665076"/>
            <a:ext cx="4267200" cy="1384995"/>
          </a:xfrm>
          <a:prstGeom prst="rect">
            <a:avLst/>
          </a:prstGeom>
          <a:noFill/>
        </p:spPr>
        <p:txBody>
          <a:bodyPr wrap="square" rtlCol="0">
            <a:spAutoFit/>
          </a:bodyPr>
          <a:lstStyle/>
          <a:p>
            <a:r>
              <a:rPr lang="en-US" sz="2800" b="1" dirty="0"/>
              <a:t>Afton Township</a:t>
            </a:r>
          </a:p>
          <a:p>
            <a:r>
              <a:rPr lang="en-US" sz="2800" b="1" dirty="0"/>
              <a:t>Strategic Planning &amp; Goal Development Initiative</a:t>
            </a:r>
          </a:p>
        </p:txBody>
      </p:sp>
    </p:spTree>
    <p:extLst>
      <p:ext uri="{BB962C8B-B14F-4D97-AF65-F5344CB8AC3E}">
        <p14:creationId xmlns:p14="http://schemas.microsoft.com/office/powerpoint/2010/main" val="335616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65EBB4-83BB-C651-FCAE-BB5EC7914EC0}"/>
            </a:ext>
          </a:extLst>
        </p:cNvPr>
        <p:cNvGrpSpPr/>
        <p:nvPr/>
      </p:nvGrpSpPr>
      <p:grpSpPr>
        <a:xfrm>
          <a:off x="0" y="0"/>
          <a:ext cx="0" cy="0"/>
          <a:chOff x="0" y="0"/>
          <a:chExt cx="0" cy="0"/>
        </a:xfrm>
      </p:grpSpPr>
      <p:pic>
        <p:nvPicPr>
          <p:cNvPr id="9" name="Picture 8" descr="A cover of a book&#10;&#10;AI-generated content may be incorrect.">
            <a:extLst>
              <a:ext uri="{FF2B5EF4-FFF2-40B4-BE49-F238E27FC236}">
                <a16:creationId xmlns:a16="http://schemas.microsoft.com/office/drawing/2014/main" id="{6AE65857-5311-96D9-B1B1-9BB9A9C7EB30}"/>
              </a:ext>
            </a:extLst>
          </p:cNvPr>
          <p:cNvPicPr>
            <a:picLocks noChangeAspect="1"/>
          </p:cNvPicPr>
          <p:nvPr/>
        </p:nvPicPr>
        <p:blipFill>
          <a:blip r:embed="rId3"/>
          <a:srcRect t="22404" r="5590" b="35909"/>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5A7325FC-D876-4B89-A43B-F354CF874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253ECDA5-8423-9B96-C806-61DCA8BDF0A5}"/>
              </a:ext>
            </a:extLst>
          </p:cNvPr>
          <p:cNvSpPr txBox="1"/>
          <p:nvPr/>
        </p:nvSpPr>
        <p:spPr>
          <a:xfrm>
            <a:off x="149857" y="150829"/>
            <a:ext cx="7814821" cy="7100918"/>
          </a:xfrm>
          <a:prstGeom prst="rect">
            <a:avLst/>
          </a:prstGeom>
          <a:noFill/>
        </p:spPr>
        <p:txBody>
          <a:bodyPr wrap="square" rtlCol="0">
            <a:spAutoFit/>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Strategic planning is an effective way to identify and confirm an organization’s vision for the future and set organizational purpose and direction by incorporating clear priorities and measurable goals.</a:t>
            </a:r>
          </a:p>
          <a:p>
            <a:pPr marL="0" marR="0">
              <a:lnSpc>
                <a:spcPct val="115000"/>
              </a:lnSpc>
              <a:spcAft>
                <a:spcPts val="800"/>
              </a:spcAft>
              <a:buNone/>
            </a:pPr>
            <a:endParaRPr lang="en-US" sz="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Afton Township (the “Township”) engaged the Northern Illinois University Center for Governmental Studies (NIU-CGS) in June 2023 to facilitate its strategic planning process. </a:t>
            </a:r>
            <a:endParaRPr lang="en-US" sz="5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tabLst>
                <a:tab pos="457200" algn="l"/>
              </a:tabLst>
            </a:pPr>
            <a:endParaRPr lang="en-US" sz="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From November 2023 through December 2023, the NIU-CGS team gathered internal and external stakeholder input that was shared at the leadership workshops held in February and March 2024. </a:t>
            </a: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workshops were an opportunity for elected officials and Trustees to discuss a future vision for the Township and establish short- and long-term goals. </a:t>
            </a:r>
          </a:p>
          <a:p>
            <a:pPr marR="0" lvl="0">
              <a:lnSpc>
                <a:spcPct val="115000"/>
              </a:lnSpc>
              <a:spcAft>
                <a:spcPts val="800"/>
              </a:spcAft>
              <a:tabLst>
                <a:tab pos="457200" algn="l"/>
              </a:tabLst>
            </a:pPr>
            <a:endParaRPr lang="en-US" sz="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workshop sessions also provided a positive atmosphere where workshop participants could discuss the best ways to serve the organization and the broader community in the coming years. The value of such processes continues to be recognized by policy-making boards, councils, and executive staff in both private and public organizations</a:t>
            </a:r>
          </a:p>
          <a:p>
            <a:endParaRPr lang="en-US" dirty="0"/>
          </a:p>
        </p:txBody>
      </p:sp>
    </p:spTree>
    <p:extLst>
      <p:ext uri="{BB962C8B-B14F-4D97-AF65-F5344CB8AC3E}">
        <p14:creationId xmlns:p14="http://schemas.microsoft.com/office/powerpoint/2010/main" val="22491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14D913-CDF5-BC22-8875-62E71B57DB06}"/>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03A71C53-E230-59FC-4EC5-C5B81BD50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3" name="Picture 2" descr="A close-up of a work-out&#10;&#10;AI-generated content may be incorrect.">
            <a:extLst>
              <a:ext uri="{FF2B5EF4-FFF2-40B4-BE49-F238E27FC236}">
                <a16:creationId xmlns:a16="http://schemas.microsoft.com/office/drawing/2014/main" id="{B060CB22-3D37-9A99-E57A-B5817F0951C2}"/>
              </a:ext>
            </a:extLst>
          </p:cNvPr>
          <p:cNvPicPr>
            <a:picLocks noChangeAspect="1"/>
          </p:cNvPicPr>
          <p:nvPr/>
        </p:nvPicPr>
        <p:blipFill>
          <a:blip r:embed="rId3"/>
          <a:srcRect t="44811" b="15602"/>
          <a:stretch/>
        </p:blipFill>
        <p:spPr>
          <a:xfrm>
            <a:off x="146937" y="188536"/>
            <a:ext cx="11905166" cy="6325386"/>
          </a:xfrm>
          <a:prstGeom prst="rect">
            <a:avLst/>
          </a:prstGeom>
        </p:spPr>
      </p:pic>
    </p:spTree>
    <p:extLst>
      <p:ext uri="{BB962C8B-B14F-4D97-AF65-F5344CB8AC3E}">
        <p14:creationId xmlns:p14="http://schemas.microsoft.com/office/powerpoint/2010/main" val="2459031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C44E60-7FA8-9BB2-184D-01FF98B29D1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5B6AF3D-0A9C-A404-0C9A-90774C514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8" name="Picture 7" descr="A close-up of several goals&#10;&#10;AI-generated content may be incorrect.">
            <a:extLst>
              <a:ext uri="{FF2B5EF4-FFF2-40B4-BE49-F238E27FC236}">
                <a16:creationId xmlns:a16="http://schemas.microsoft.com/office/drawing/2014/main" id="{D4F6657C-1C5E-2FDE-5159-CDAA7C474406}"/>
              </a:ext>
            </a:extLst>
          </p:cNvPr>
          <p:cNvPicPr>
            <a:picLocks noChangeAspect="1"/>
          </p:cNvPicPr>
          <p:nvPr/>
        </p:nvPicPr>
        <p:blipFill>
          <a:blip r:embed="rId3"/>
          <a:srcRect l="-1601" t="-1925" r="1601" b="57939"/>
          <a:stretch/>
        </p:blipFill>
        <p:spPr>
          <a:xfrm>
            <a:off x="-94587" y="-207390"/>
            <a:ext cx="12151469" cy="6954480"/>
          </a:xfrm>
          <a:prstGeom prst="rect">
            <a:avLst/>
          </a:prstGeom>
        </p:spPr>
      </p:pic>
    </p:spTree>
    <p:extLst>
      <p:ext uri="{BB962C8B-B14F-4D97-AF65-F5344CB8AC3E}">
        <p14:creationId xmlns:p14="http://schemas.microsoft.com/office/powerpoint/2010/main" val="4057529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C9A6FD-3B89-F06F-CF0C-924F36D047BD}"/>
            </a:ext>
          </a:extLst>
        </p:cNvPr>
        <p:cNvGrpSpPr/>
        <p:nvPr/>
      </p:nvGrpSpPr>
      <p:grpSpPr>
        <a:xfrm>
          <a:off x="0" y="0"/>
          <a:ext cx="0" cy="0"/>
          <a:chOff x="0" y="0"/>
          <a:chExt cx="0" cy="0"/>
        </a:xfrm>
      </p:grpSpPr>
      <p:pic>
        <p:nvPicPr>
          <p:cNvPr id="9" name="Picture 8" descr="A cover of a book&#10;&#10;AI-generated content may be incorrect.">
            <a:extLst>
              <a:ext uri="{FF2B5EF4-FFF2-40B4-BE49-F238E27FC236}">
                <a16:creationId xmlns:a16="http://schemas.microsoft.com/office/drawing/2014/main" id="{47811C32-2A97-2C66-E23A-03C410F6D6B3}"/>
              </a:ext>
            </a:extLst>
          </p:cNvPr>
          <p:cNvPicPr>
            <a:picLocks noChangeAspect="1"/>
          </p:cNvPicPr>
          <p:nvPr/>
        </p:nvPicPr>
        <p:blipFill>
          <a:blip r:embed="rId3"/>
          <a:srcRect t="22404" r="5590" b="35909"/>
          <a:stretch/>
        </p:blipFill>
        <p:spPr>
          <a:xfrm>
            <a:off x="20" y="0"/>
            <a:ext cx="12191980" cy="6857990"/>
          </a:xfrm>
          <a:prstGeom prst="rect">
            <a:avLst/>
          </a:prstGeom>
        </p:spPr>
      </p:pic>
      <p:sp>
        <p:nvSpPr>
          <p:cNvPr id="21" name="Rectangle 20">
            <a:extLst>
              <a:ext uri="{FF2B5EF4-FFF2-40B4-BE49-F238E27FC236}">
                <a16:creationId xmlns:a16="http://schemas.microsoft.com/office/drawing/2014/main" id="{92F568C2-DD35-CB56-AC0F-6F38E11AB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26D12D0D-6EC2-8BF8-DC39-17DEF02595F1}"/>
              </a:ext>
            </a:extLst>
          </p:cNvPr>
          <p:cNvSpPr txBox="1"/>
          <p:nvPr/>
        </p:nvSpPr>
        <p:spPr>
          <a:xfrm>
            <a:off x="1069303" y="404337"/>
            <a:ext cx="5975928" cy="1077218"/>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HOW CAN YOU GET INVOLVED?</a:t>
            </a:r>
          </a:p>
          <a:p>
            <a:pPr algn="ctr"/>
            <a:r>
              <a:rPr lang="en-US" sz="3200" b="1" dirty="0">
                <a:latin typeface="Calibri" panose="020F0502020204030204" pitchFamily="34" charset="0"/>
                <a:cs typeface="Calibri" panose="020F0502020204030204" pitchFamily="34" charset="0"/>
              </a:rPr>
              <a:t>COMMITTEE OPPORTUNITIES</a:t>
            </a:r>
          </a:p>
        </p:txBody>
      </p:sp>
      <p:sp>
        <p:nvSpPr>
          <p:cNvPr id="4" name="TextBox 3">
            <a:extLst>
              <a:ext uri="{FF2B5EF4-FFF2-40B4-BE49-F238E27FC236}">
                <a16:creationId xmlns:a16="http://schemas.microsoft.com/office/drawing/2014/main" id="{969C46B8-F548-5AEF-4DA1-595B3C43CE2B}"/>
              </a:ext>
            </a:extLst>
          </p:cNvPr>
          <p:cNvSpPr txBox="1"/>
          <p:nvPr/>
        </p:nvSpPr>
        <p:spPr>
          <a:xfrm>
            <a:off x="587761" y="5326928"/>
            <a:ext cx="6551087"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SIGN-UP SHEETS ARE IN THE BACK OF THE ROOM. One committee per person.</a:t>
            </a:r>
          </a:p>
        </p:txBody>
      </p:sp>
      <p:sp>
        <p:nvSpPr>
          <p:cNvPr id="5" name="TextBox 4">
            <a:extLst>
              <a:ext uri="{FF2B5EF4-FFF2-40B4-BE49-F238E27FC236}">
                <a16:creationId xmlns:a16="http://schemas.microsoft.com/office/drawing/2014/main" id="{CF8014EF-E4DF-F23C-4AE8-EB85D5CBE088}"/>
              </a:ext>
            </a:extLst>
          </p:cNvPr>
          <p:cNvSpPr txBox="1"/>
          <p:nvPr/>
        </p:nvSpPr>
        <p:spPr>
          <a:xfrm>
            <a:off x="884576" y="1781328"/>
            <a:ext cx="7126246"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BUILDING COMMITTEE</a:t>
            </a:r>
          </a:p>
          <a:p>
            <a:pPr marL="457200" indent="-45720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EMERGENCY WARNING COMMITTEE</a:t>
            </a:r>
          </a:p>
          <a:p>
            <a:pPr marL="457200" indent="-45720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WELL &amp; SEPTIC COMMITTEE </a:t>
            </a:r>
          </a:p>
          <a:p>
            <a:pPr marL="457200" indent="-457200">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BOARDBAND COMMITTEE</a:t>
            </a:r>
          </a:p>
        </p:txBody>
      </p:sp>
    </p:spTree>
    <p:extLst>
      <p:ext uri="{BB962C8B-B14F-4D97-AF65-F5344CB8AC3E}">
        <p14:creationId xmlns:p14="http://schemas.microsoft.com/office/powerpoint/2010/main" val="196306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stack of gold coins with letters on them&#10;&#10;AI-generated content may be incorrect.">
            <a:extLst>
              <a:ext uri="{FF2B5EF4-FFF2-40B4-BE49-F238E27FC236}">
                <a16:creationId xmlns:a16="http://schemas.microsoft.com/office/drawing/2014/main" id="{19F9F324-E745-335B-E1DF-2CC238769C22}"/>
              </a:ext>
            </a:extLst>
          </p:cNvPr>
          <p:cNvPicPr>
            <a:picLocks noChangeAspect="1"/>
          </p:cNvPicPr>
          <p:nvPr/>
        </p:nvPicPr>
        <p:blipFill>
          <a:blip r:embed="rId3"/>
          <a:stretch>
            <a:fillRect/>
          </a:stretch>
        </p:blipFill>
        <p:spPr>
          <a:xfrm>
            <a:off x="619028" y="824501"/>
            <a:ext cx="10592711" cy="4803301"/>
          </a:xfrm>
          <a:prstGeom prst="rect">
            <a:avLst/>
          </a:prstGeom>
        </p:spPr>
      </p:pic>
    </p:spTree>
    <p:extLst>
      <p:ext uri="{BB962C8B-B14F-4D97-AF65-F5344CB8AC3E}">
        <p14:creationId xmlns:p14="http://schemas.microsoft.com/office/powerpoint/2010/main" val="397759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299BCBB-5D9B-9BCE-B02F-5C8E806684F3}"/>
            </a:ext>
          </a:extLst>
        </p:cNvPr>
        <p:cNvGrpSpPr/>
        <p:nvPr/>
      </p:nvGrpSpPr>
      <p:grpSpPr>
        <a:xfrm>
          <a:off x="0" y="0"/>
          <a:ext cx="0" cy="0"/>
          <a:chOff x="0" y="0"/>
          <a:chExt cx="0" cy="0"/>
        </a:xfrm>
      </p:grpSpPr>
      <p:pic>
        <p:nvPicPr>
          <p:cNvPr id="10" name="Picture 9" descr="A person holding a stack of wooden blocks&#10;&#10;AI-generated content may be incorrect.">
            <a:extLst>
              <a:ext uri="{FF2B5EF4-FFF2-40B4-BE49-F238E27FC236}">
                <a16:creationId xmlns:a16="http://schemas.microsoft.com/office/drawing/2014/main" id="{8CCB86F2-2481-4993-ED5D-0A1DA059C329}"/>
              </a:ext>
            </a:extLst>
          </p:cNvPr>
          <p:cNvPicPr>
            <a:picLocks noChangeAspect="1"/>
          </p:cNvPicPr>
          <p:nvPr/>
        </p:nvPicPr>
        <p:blipFill>
          <a:blip r:embed="rId3"/>
          <a:stretch>
            <a:fillRect/>
          </a:stretch>
        </p:blipFill>
        <p:spPr>
          <a:xfrm>
            <a:off x="774570" y="339365"/>
            <a:ext cx="10575302" cy="6099141"/>
          </a:xfrm>
          <a:prstGeom prst="rect">
            <a:avLst/>
          </a:prstGeom>
        </p:spPr>
      </p:pic>
    </p:spTree>
    <p:extLst>
      <p:ext uri="{BB962C8B-B14F-4D97-AF65-F5344CB8AC3E}">
        <p14:creationId xmlns:p14="http://schemas.microsoft.com/office/powerpoint/2010/main" val="191097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24A02E-5FD2-428E-A1E4-FDF96B0B6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08B93E-0C39-407B-943D-71F2BAFB4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3C9CC-F0AD-4F56-9B0F-18ED29C3B4C9}"/>
              </a:ext>
            </a:extLst>
          </p:cNvPr>
          <p:cNvSpPr>
            <a:spLocks noGrp="1"/>
          </p:cNvSpPr>
          <p:nvPr>
            <p:ph type="ctrTitle"/>
          </p:nvPr>
        </p:nvSpPr>
        <p:spPr>
          <a:xfrm>
            <a:off x="603503" y="770466"/>
            <a:ext cx="9292209" cy="4123267"/>
          </a:xfrm>
        </p:spPr>
        <p:txBody>
          <a:bodyPr>
            <a:normAutofit/>
          </a:bodyPr>
          <a:lstStyle/>
          <a:p>
            <a:endParaRPr lang="en-US" sz="9600" b="1" dirty="0">
              <a:solidFill>
                <a:schemeClr val="accent1">
                  <a:lumMod val="75000"/>
                </a:schemeClr>
              </a:solidFill>
              <a:latin typeface="Aparajita" panose="02020603050405020304" pitchFamily="18" charset="0"/>
              <a:cs typeface="Aparajita" panose="02020603050405020304" pitchFamily="18" charset="0"/>
            </a:endParaRPr>
          </a:p>
        </p:txBody>
      </p:sp>
      <p:sp>
        <p:nvSpPr>
          <p:cNvPr id="11" name="Rectangle 10">
            <a:extLst>
              <a:ext uri="{FF2B5EF4-FFF2-40B4-BE49-F238E27FC236}">
                <a16:creationId xmlns:a16="http://schemas.microsoft.com/office/drawing/2014/main" id="{7C7E1896-2992-48D4-85AC-95AB8AB1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15466"/>
            <a:ext cx="12192000" cy="16425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DAC8FD-6F83-3ABB-84AB-DB00B2BEF349}"/>
              </a:ext>
            </a:extLst>
          </p:cNvPr>
          <p:cNvPicPr>
            <a:picLocks noChangeAspect="1"/>
          </p:cNvPicPr>
          <p:nvPr/>
        </p:nvPicPr>
        <p:blipFill>
          <a:blip r:embed="rId3"/>
          <a:srcRect l="18266" t="3711"/>
          <a:stretch/>
        </p:blipFill>
        <p:spPr>
          <a:xfrm>
            <a:off x="358218" y="116658"/>
            <a:ext cx="11491275" cy="6321849"/>
          </a:xfrm>
          <a:prstGeom prst="rect">
            <a:avLst/>
          </a:prstGeom>
        </p:spPr>
      </p:pic>
      <p:sp>
        <p:nvSpPr>
          <p:cNvPr id="16" name="Rectangle 15">
            <a:extLst>
              <a:ext uri="{FF2B5EF4-FFF2-40B4-BE49-F238E27FC236}">
                <a16:creationId xmlns:a16="http://schemas.microsoft.com/office/drawing/2014/main" id="{3AC37DD5-D889-BD51-28DD-D8F31955ED0C}"/>
              </a:ext>
            </a:extLst>
          </p:cNvPr>
          <p:cNvSpPr/>
          <p:nvPr/>
        </p:nvSpPr>
        <p:spPr>
          <a:xfrm>
            <a:off x="358218" y="3629321"/>
            <a:ext cx="11085922" cy="584460"/>
          </a:xfrm>
          <a:prstGeom prst="rect">
            <a:avLst/>
          </a:prstGeom>
          <a:solidFill>
            <a:srgbClr val="FFFF00">
              <a:alpha val="48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524322"/>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D8FEE2-5E90-29EA-8444-C65C9B29293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01FFDC42-9E4F-2C0B-EC26-0744FD57A49E}"/>
              </a:ext>
            </a:extLst>
          </p:cNvPr>
          <p:cNvGraphicFramePr>
            <a:graphicFrameLocks noGrp="1"/>
          </p:cNvGraphicFramePr>
          <p:nvPr>
            <p:extLst>
              <p:ext uri="{D42A27DB-BD31-4B8C-83A1-F6EECF244321}">
                <p14:modId xmlns:p14="http://schemas.microsoft.com/office/powerpoint/2010/main" val="3311603056"/>
              </p:ext>
            </p:extLst>
          </p:nvPr>
        </p:nvGraphicFramePr>
        <p:xfrm>
          <a:off x="235671" y="207391"/>
          <a:ext cx="11736370" cy="6573549"/>
        </p:xfrm>
        <a:graphic>
          <a:graphicData uri="http://schemas.openxmlformats.org/drawingml/2006/table">
            <a:tbl>
              <a:tblPr/>
              <a:tblGrid>
                <a:gridCol w="4152870">
                  <a:extLst>
                    <a:ext uri="{9D8B030D-6E8A-4147-A177-3AD203B41FA5}">
                      <a16:colId xmlns:a16="http://schemas.microsoft.com/office/drawing/2014/main" val="2120019271"/>
                    </a:ext>
                  </a:extLst>
                </a:gridCol>
                <a:gridCol w="1408364">
                  <a:extLst>
                    <a:ext uri="{9D8B030D-6E8A-4147-A177-3AD203B41FA5}">
                      <a16:colId xmlns:a16="http://schemas.microsoft.com/office/drawing/2014/main" val="1225450603"/>
                    </a:ext>
                  </a:extLst>
                </a:gridCol>
                <a:gridCol w="1209748">
                  <a:extLst>
                    <a:ext uri="{9D8B030D-6E8A-4147-A177-3AD203B41FA5}">
                      <a16:colId xmlns:a16="http://schemas.microsoft.com/office/drawing/2014/main" val="2542911873"/>
                    </a:ext>
                  </a:extLst>
                </a:gridCol>
                <a:gridCol w="1209748">
                  <a:extLst>
                    <a:ext uri="{9D8B030D-6E8A-4147-A177-3AD203B41FA5}">
                      <a16:colId xmlns:a16="http://schemas.microsoft.com/office/drawing/2014/main" val="1797380616"/>
                    </a:ext>
                  </a:extLst>
                </a:gridCol>
                <a:gridCol w="1336142">
                  <a:extLst>
                    <a:ext uri="{9D8B030D-6E8A-4147-A177-3AD203B41FA5}">
                      <a16:colId xmlns:a16="http://schemas.microsoft.com/office/drawing/2014/main" val="3218640114"/>
                    </a:ext>
                  </a:extLst>
                </a:gridCol>
                <a:gridCol w="1245862">
                  <a:extLst>
                    <a:ext uri="{9D8B030D-6E8A-4147-A177-3AD203B41FA5}">
                      <a16:colId xmlns:a16="http://schemas.microsoft.com/office/drawing/2014/main" val="3528981660"/>
                    </a:ext>
                  </a:extLst>
                </a:gridCol>
                <a:gridCol w="1173636">
                  <a:extLst>
                    <a:ext uri="{9D8B030D-6E8A-4147-A177-3AD203B41FA5}">
                      <a16:colId xmlns:a16="http://schemas.microsoft.com/office/drawing/2014/main" val="893665975"/>
                    </a:ext>
                  </a:extLst>
                </a:gridCol>
              </a:tblGrid>
              <a:tr h="269186">
                <a:tc>
                  <a:txBody>
                    <a:bodyPr/>
                    <a:lstStyle/>
                    <a:p>
                      <a:pPr algn="ctr" fontAlgn="ctr"/>
                      <a:r>
                        <a:rPr lang="en-US" sz="1600" b="1" i="0" u="none" strike="noStrike" dirty="0">
                          <a:solidFill>
                            <a:srgbClr val="FFFFFF"/>
                          </a:solidFill>
                          <a:effectLst/>
                          <a:latin typeface="Calibri" panose="020F0502020204030204" pitchFamily="34" charset="0"/>
                        </a:rPr>
                        <a:t> HOME  $620,000 </a:t>
                      </a:r>
                    </a:p>
                  </a:txBody>
                  <a:tcPr marL="5751" marR="5751" marT="5751" marB="0" anchor="ctr">
                    <a:lnL>
                      <a:noFill/>
                    </a:lnL>
                    <a:lnR>
                      <a:noFill/>
                    </a:lnR>
                    <a:lnT>
                      <a:noFill/>
                    </a:lnT>
                    <a:lnB>
                      <a:noFill/>
                    </a:lnB>
                    <a:solidFill>
                      <a:srgbClr val="000000"/>
                    </a:solidFill>
                  </a:tcPr>
                </a:tc>
                <a:tc>
                  <a:txBody>
                    <a:bodyPr/>
                    <a:lstStyle/>
                    <a:p>
                      <a:pPr algn="ctr" fontAlgn="ctr"/>
                      <a:r>
                        <a:rPr lang="en-US" sz="1600" b="1" i="0" u="none" strike="noStrike">
                          <a:solidFill>
                            <a:srgbClr val="000000"/>
                          </a:solidFill>
                          <a:effectLst/>
                          <a:latin typeface="Calibri" panose="020F0502020204030204" pitchFamily="34" charset="0"/>
                        </a:rPr>
                        <a:t>Actual</a:t>
                      </a:r>
                    </a:p>
                  </a:txBody>
                  <a:tcPr marL="5751" marR="5751" marT="5751" marB="0" anchor="ctr">
                    <a:lnL>
                      <a:noFill/>
                    </a:lnL>
                    <a:lnR>
                      <a:noFill/>
                    </a:lnR>
                    <a:lnT>
                      <a:noFill/>
                    </a:lnT>
                    <a:lnB>
                      <a:noFill/>
                    </a:lnB>
                    <a:solidFill>
                      <a:srgbClr val="FFFF00"/>
                    </a:solidFill>
                  </a:tcPr>
                </a:tc>
                <a:tc>
                  <a:txBody>
                    <a:bodyPr/>
                    <a:lstStyle/>
                    <a:p>
                      <a:pPr algn="ctr" fontAlgn="ctr"/>
                      <a:r>
                        <a:rPr lang="en-US" sz="1600" b="1" i="0" u="none" strike="noStrike">
                          <a:solidFill>
                            <a:srgbClr val="FFFFFF"/>
                          </a:solidFill>
                          <a:effectLst/>
                          <a:latin typeface="Calibri" panose="020F0502020204030204" pitchFamily="34" charset="0"/>
                        </a:rPr>
                        <a:t>Actual</a:t>
                      </a:r>
                    </a:p>
                  </a:txBody>
                  <a:tcPr marL="5751" marR="5751" marT="5751" marB="0" anchor="ctr">
                    <a:lnL>
                      <a:noFill/>
                    </a:lnL>
                    <a:lnR>
                      <a:noFill/>
                    </a:lnR>
                    <a:lnT>
                      <a:noFill/>
                    </a:lnT>
                    <a:lnB>
                      <a:noFill/>
                    </a:lnB>
                    <a:solidFill>
                      <a:srgbClr val="00B0F0"/>
                    </a:solidFill>
                  </a:tcPr>
                </a:tc>
                <a:tc>
                  <a:txBody>
                    <a:bodyPr/>
                    <a:lstStyle/>
                    <a:p>
                      <a:pPr algn="ctr" fontAlgn="ctr"/>
                      <a:r>
                        <a:rPr lang="en-US" sz="1600" b="1" i="0" u="none" strike="noStrike">
                          <a:solidFill>
                            <a:srgbClr val="FFFFFF"/>
                          </a:solidFill>
                          <a:effectLst/>
                          <a:latin typeface="Calibri" panose="020F0502020204030204" pitchFamily="34" charset="0"/>
                        </a:rPr>
                        <a:t>Actual</a:t>
                      </a:r>
                    </a:p>
                  </a:txBody>
                  <a:tcPr marL="5751" marR="5751" marT="5751" marB="0" anchor="ctr">
                    <a:lnL>
                      <a:noFill/>
                    </a:lnL>
                    <a:lnR>
                      <a:noFill/>
                    </a:lnR>
                    <a:lnT>
                      <a:noFill/>
                    </a:lnT>
                    <a:lnB>
                      <a:noFill/>
                    </a:lnB>
                    <a:solidFill>
                      <a:srgbClr val="92D05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a:noFill/>
                    </a:lnL>
                    <a:lnR>
                      <a:noFill/>
                    </a:lnR>
                    <a:lnT>
                      <a:noFill/>
                    </a:lnT>
                    <a:lnB>
                      <a:noFill/>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a:noFill/>
                    </a:lnL>
                    <a:lnR>
                      <a:noFill/>
                    </a:lnR>
                    <a:lnT>
                      <a:noFill/>
                    </a:lnT>
                    <a:lnB>
                      <a:noFill/>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a:noFill/>
                    </a:lnL>
                    <a:lnR>
                      <a:noFill/>
                    </a:lnR>
                    <a:lnT>
                      <a:noFill/>
                    </a:lnT>
                    <a:lnB>
                      <a:noFill/>
                    </a:lnB>
                    <a:solidFill>
                      <a:srgbClr val="000000"/>
                    </a:solidFill>
                  </a:tcPr>
                </a:tc>
                <a:extLst>
                  <a:ext uri="{0D108BD9-81ED-4DB2-BD59-A6C34878D82A}">
                    <a16:rowId xmlns:a16="http://schemas.microsoft.com/office/drawing/2014/main" val="3222016576"/>
                  </a:ext>
                </a:extLst>
              </a:tr>
              <a:tr h="741096">
                <a:tc>
                  <a:txBody>
                    <a:bodyPr/>
                    <a:lstStyle/>
                    <a:p>
                      <a:pPr algn="ctr" fontAlgn="ctr"/>
                      <a:r>
                        <a:rPr lang="en-US" sz="1600" b="1" i="0" u="none" strike="noStrike" dirty="0">
                          <a:solidFill>
                            <a:srgbClr val="FFFFFF"/>
                          </a:solidFill>
                          <a:effectLst/>
                          <a:latin typeface="Calibri" panose="020F0502020204030204" pitchFamily="34" charset="0"/>
                        </a:rPr>
                        <a:t> TAXING BODY </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000000"/>
                          </a:solidFill>
                          <a:effectLst/>
                          <a:latin typeface="Calibri" panose="020F0502020204030204" pitchFamily="34" charset="0"/>
                        </a:rPr>
                        <a:t>2022 </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TAX RATE</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2023</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TAX RATE</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a:solidFill>
                            <a:srgbClr val="000000"/>
                          </a:solidFill>
                          <a:effectLst/>
                          <a:latin typeface="Calibri" panose="020F0502020204030204" pitchFamily="34" charset="0"/>
                        </a:rPr>
                        <a:t>2024</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TAX RATE</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a:solidFill>
                            <a:srgbClr val="FFFFFF"/>
                          </a:solidFill>
                          <a:effectLst/>
                          <a:latin typeface="Calibri" panose="020F0502020204030204" pitchFamily="34" charset="0"/>
                        </a:rPr>
                        <a:t>2022</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2023</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2024</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405710828"/>
                  </a:ext>
                </a:extLst>
              </a:tr>
              <a:tr h="277019">
                <a:tc>
                  <a:txBody>
                    <a:bodyPr/>
                    <a:lstStyle/>
                    <a:p>
                      <a:pPr algn="l" fontAlgn="b"/>
                      <a:r>
                        <a:rPr lang="en-US" sz="1600" b="0" i="0" u="none" strike="noStrike" dirty="0">
                          <a:solidFill>
                            <a:srgbClr val="000000"/>
                          </a:solidFill>
                          <a:effectLst/>
                          <a:latin typeface="Calibri" panose="020F0502020204030204" pitchFamily="34" charset="0"/>
                        </a:rPr>
                        <a:t>COUNTY</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dirty="0">
                          <a:solidFill>
                            <a:srgbClr val="000000"/>
                          </a:solidFill>
                          <a:effectLst/>
                          <a:latin typeface="Calibri" panose="020F0502020204030204" pitchFamily="34" charset="0"/>
                        </a:rPr>
                        <a:t>0.96690</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0.89918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610951545"/>
                  </a:ext>
                </a:extLst>
              </a:tr>
              <a:tr h="269186">
                <a:tc>
                  <a:txBody>
                    <a:bodyPr/>
                    <a:lstStyle/>
                    <a:p>
                      <a:pPr algn="l" fontAlgn="b"/>
                      <a:r>
                        <a:rPr lang="en-US" sz="1600" b="0" i="0" u="none" strike="noStrike" dirty="0">
                          <a:solidFill>
                            <a:srgbClr val="000000"/>
                          </a:solidFill>
                          <a:effectLst/>
                          <a:latin typeface="Calibri" panose="020F0502020204030204" pitchFamily="34" charset="0"/>
                        </a:rPr>
                        <a:t>COUNTY PENSION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0.00076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0.00068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178384784"/>
                  </a:ext>
                </a:extLst>
              </a:tr>
              <a:tr h="269186">
                <a:tc>
                  <a:txBody>
                    <a:bodyPr/>
                    <a:lstStyle/>
                    <a:p>
                      <a:pPr algn="l" fontAlgn="b"/>
                      <a:r>
                        <a:rPr lang="en-US" sz="1600" b="0" i="0" u="none" strike="noStrike" dirty="0">
                          <a:solidFill>
                            <a:srgbClr val="000000"/>
                          </a:solidFill>
                          <a:effectLst/>
                          <a:latin typeface="Calibri" panose="020F0502020204030204" pitchFamily="34" charset="0"/>
                        </a:rPr>
                        <a:t>FOREST PRESERVE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dirty="0">
                          <a:solidFill>
                            <a:srgbClr val="000000"/>
                          </a:solidFill>
                          <a:effectLst/>
                          <a:latin typeface="Calibri" panose="020F0502020204030204" pitchFamily="34" charset="0"/>
                        </a:rPr>
                        <a:t>0.06696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0.06208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2210477844"/>
                  </a:ext>
                </a:extLst>
              </a:tr>
              <a:tr h="269186">
                <a:tc>
                  <a:txBody>
                    <a:bodyPr/>
                    <a:lstStyle/>
                    <a:p>
                      <a:pPr algn="l" fontAlgn="b"/>
                      <a:r>
                        <a:rPr lang="en-US" sz="1600" b="0" i="0" u="none" strike="noStrike" dirty="0">
                          <a:solidFill>
                            <a:srgbClr val="000000"/>
                          </a:solidFill>
                          <a:effectLst/>
                          <a:latin typeface="Calibri" panose="020F0502020204030204" pitchFamily="34" charset="0"/>
                        </a:rPr>
                        <a:t>FOREST PRESERVE PENISON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0.00219</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0.00196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925739082"/>
                  </a:ext>
                </a:extLst>
              </a:tr>
              <a:tr h="269186">
                <a:tc>
                  <a:txBody>
                    <a:bodyPr/>
                    <a:lstStyle/>
                    <a:p>
                      <a:pPr algn="l" fontAlgn="b"/>
                      <a:r>
                        <a:rPr lang="en-US" sz="1600" b="1" i="0" u="none" strike="noStrike">
                          <a:solidFill>
                            <a:srgbClr val="000000"/>
                          </a:solidFill>
                          <a:effectLst/>
                          <a:latin typeface="Calibri" panose="020F0502020204030204" pitchFamily="34" charset="0"/>
                        </a:rPr>
                        <a:t>AFTON TOWNSHIP</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1" i="0" u="none" strike="noStrike" dirty="0">
                          <a:solidFill>
                            <a:srgbClr val="000000"/>
                          </a:solidFill>
                          <a:effectLst/>
                          <a:latin typeface="Calibri" panose="020F0502020204030204" pitchFamily="34" charset="0"/>
                        </a:rPr>
                        <a:t>0.0014263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1" i="0" u="none" strike="noStrike">
                          <a:solidFill>
                            <a:srgbClr val="000000"/>
                          </a:solidFill>
                          <a:effectLst/>
                          <a:latin typeface="Calibri" panose="020F0502020204030204" pitchFamily="34" charset="0"/>
                        </a:rPr>
                        <a:t>0.0007894</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1" i="0" u="none" strike="noStrike">
                          <a:solidFill>
                            <a:srgbClr val="000000"/>
                          </a:solidFill>
                          <a:effectLst/>
                          <a:latin typeface="Calibri" panose="020F0502020204030204" pitchFamily="34" charset="0"/>
                        </a:rPr>
                        <a:t>0.0005028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dirty="0">
                          <a:solidFill>
                            <a:srgbClr val="000000"/>
                          </a:solidFill>
                          <a:effectLst/>
                          <a:latin typeface="Calibri" panose="020F0502020204030204" pitchFamily="34" charset="0"/>
                        </a:rPr>
                        <a:t> $     264.12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1" i="0" u="none" strike="noStrike">
                          <a:solidFill>
                            <a:srgbClr val="000000"/>
                          </a:solidFill>
                          <a:effectLst/>
                          <a:latin typeface="Calibri" panose="020F0502020204030204" pitchFamily="34" charset="0"/>
                        </a:rPr>
                        <a:t> $    149.27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1" i="0" u="none" strike="noStrike">
                          <a:solidFill>
                            <a:srgbClr val="000000"/>
                          </a:solidFill>
                          <a:effectLst/>
                          <a:latin typeface="Calibri" panose="020F0502020204030204" pitchFamily="34" charset="0"/>
                        </a:rPr>
                        <a:t> $  103.98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509028864"/>
                  </a:ext>
                </a:extLst>
              </a:tr>
              <a:tr h="269186">
                <a:tc>
                  <a:txBody>
                    <a:bodyPr/>
                    <a:lstStyle/>
                    <a:p>
                      <a:pPr algn="l" fontAlgn="b"/>
                      <a:r>
                        <a:rPr lang="en-US" sz="1600" b="1" i="0" u="none" strike="noStrike">
                          <a:solidFill>
                            <a:srgbClr val="000000"/>
                          </a:solidFill>
                          <a:effectLst/>
                          <a:latin typeface="Calibri" panose="020F0502020204030204" pitchFamily="34" charset="0"/>
                        </a:rPr>
                        <a:t>AFTON TOWNSHIP PENSION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1" i="0" u="none" strike="noStrike" dirty="0">
                          <a:solidFill>
                            <a:srgbClr val="000000"/>
                          </a:solidFill>
                          <a:effectLst/>
                          <a:latin typeface="Calibri" panose="020F0502020204030204" pitchFamily="34" charset="0"/>
                        </a:rPr>
                        <a:t>0.0000063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1" i="0" u="none" strike="noStrike">
                          <a:solidFill>
                            <a:srgbClr val="000000"/>
                          </a:solidFill>
                          <a:effectLst/>
                          <a:latin typeface="Calibri" panose="020F0502020204030204" pitchFamily="34" charset="0"/>
                        </a:rPr>
                        <a:t>0.0000009</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1" i="0" u="none" strike="noStrike">
                          <a:solidFill>
                            <a:srgbClr val="000000"/>
                          </a:solidFill>
                          <a:effectLst/>
                          <a:latin typeface="Calibri" panose="020F0502020204030204" pitchFamily="34" charset="0"/>
                        </a:rPr>
                        <a:t>0.0000006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Calibri" panose="020F0502020204030204" pitchFamily="34" charset="0"/>
                        </a:rPr>
                        <a:t> $          1.17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1" i="0" u="none" strike="noStrike">
                          <a:solidFill>
                            <a:srgbClr val="000000"/>
                          </a:solidFill>
                          <a:effectLst/>
                          <a:latin typeface="Calibri" panose="020F0502020204030204" pitchFamily="34" charset="0"/>
                        </a:rPr>
                        <a:t> $        0.17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1" i="0" u="none" strike="noStrike">
                          <a:solidFill>
                            <a:srgbClr val="000000"/>
                          </a:solidFill>
                          <a:effectLst/>
                          <a:latin typeface="Calibri" panose="020F0502020204030204" pitchFamily="34" charset="0"/>
                        </a:rPr>
                        <a:t> $       0.12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26660215"/>
                  </a:ext>
                </a:extLst>
              </a:tr>
              <a:tr h="269186">
                <a:tc>
                  <a:txBody>
                    <a:bodyPr/>
                    <a:lstStyle/>
                    <a:p>
                      <a:pPr algn="l" fontAlgn="b"/>
                      <a:r>
                        <a:rPr lang="en-US" sz="1600" b="1" i="0" u="none" strike="noStrike">
                          <a:solidFill>
                            <a:srgbClr val="000000"/>
                          </a:solidFill>
                          <a:effectLst/>
                          <a:latin typeface="Calibri" panose="020F0502020204030204" pitchFamily="34" charset="0"/>
                        </a:rPr>
                        <a:t>AFTON ROAD &amp; BRIDGE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1" i="0" u="none" strike="noStrike">
                          <a:solidFill>
                            <a:srgbClr val="000000"/>
                          </a:solidFill>
                          <a:effectLst/>
                          <a:latin typeface="Calibri" panose="020F0502020204030204" pitchFamily="34" charset="0"/>
                        </a:rPr>
                        <a:t>0.0049211</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1" i="0" u="none" strike="noStrike" dirty="0">
                          <a:solidFill>
                            <a:srgbClr val="000000"/>
                          </a:solidFill>
                          <a:effectLst/>
                          <a:latin typeface="Calibri" panose="020F0502020204030204" pitchFamily="34" charset="0"/>
                        </a:rPr>
                        <a:t>0.0027152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1" i="0" u="none" strike="noStrike">
                          <a:solidFill>
                            <a:srgbClr val="000000"/>
                          </a:solidFill>
                          <a:effectLst/>
                          <a:latin typeface="Calibri" panose="020F0502020204030204" pitchFamily="34" charset="0"/>
                        </a:rPr>
                        <a:t>0.0019403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1" i="0" u="none" strike="noStrike">
                          <a:solidFill>
                            <a:srgbClr val="000000"/>
                          </a:solidFill>
                          <a:effectLst/>
                          <a:latin typeface="Calibri" panose="020F0502020204030204" pitchFamily="34" charset="0"/>
                        </a:rPr>
                        <a:t> $     911.29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1" i="0" u="none" strike="noStrike" dirty="0">
                          <a:solidFill>
                            <a:srgbClr val="000000"/>
                          </a:solidFill>
                          <a:effectLst/>
                          <a:latin typeface="Calibri" panose="020F0502020204030204" pitchFamily="34" charset="0"/>
                        </a:rPr>
                        <a:t> $    513.41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1" i="0" u="none" strike="noStrike">
                          <a:solidFill>
                            <a:srgbClr val="000000"/>
                          </a:solidFill>
                          <a:effectLst/>
                          <a:latin typeface="Calibri" panose="020F0502020204030204" pitchFamily="34" charset="0"/>
                        </a:rPr>
                        <a:t> $  401.25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568598425"/>
                  </a:ext>
                </a:extLst>
              </a:tr>
              <a:tr h="345569">
                <a:tc>
                  <a:txBody>
                    <a:bodyPr/>
                    <a:lstStyle/>
                    <a:p>
                      <a:pPr algn="l" fontAlgn="b"/>
                      <a:r>
                        <a:rPr lang="en-US" sz="1600" b="0" i="0" u="none" strike="noStrike">
                          <a:solidFill>
                            <a:srgbClr val="000000"/>
                          </a:solidFill>
                          <a:effectLst/>
                          <a:latin typeface="Calibri" panose="020F0502020204030204" pitchFamily="34" charset="0"/>
                        </a:rPr>
                        <a:t>DEKALB FIRE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0.27220</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0.27480</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478223309"/>
                  </a:ext>
                </a:extLst>
              </a:tr>
              <a:tr h="269186">
                <a:tc>
                  <a:txBody>
                    <a:bodyPr/>
                    <a:lstStyle/>
                    <a:p>
                      <a:pPr algn="l" fontAlgn="b"/>
                      <a:r>
                        <a:rPr lang="en-US" sz="1600" b="0" i="0" u="none" strike="noStrike">
                          <a:solidFill>
                            <a:srgbClr val="000000"/>
                          </a:solidFill>
                          <a:effectLst/>
                          <a:latin typeface="Calibri" panose="020F0502020204030204" pitchFamily="34" charset="0"/>
                        </a:rPr>
                        <a:t>SCHOOL DISTRICT 428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5.77769</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dirty="0">
                          <a:solidFill>
                            <a:srgbClr val="000000"/>
                          </a:solidFill>
                          <a:effectLst/>
                          <a:latin typeface="Calibri" panose="020F0502020204030204" pitchFamily="34" charset="0"/>
                        </a:rPr>
                        <a:t>5.35012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063089318"/>
                  </a:ext>
                </a:extLst>
              </a:tr>
              <a:tr h="529445">
                <a:tc>
                  <a:txBody>
                    <a:bodyPr/>
                    <a:lstStyle/>
                    <a:p>
                      <a:pPr algn="l" fontAlgn="b"/>
                      <a:r>
                        <a:rPr lang="en-US" sz="1600" b="0" i="0" u="none" strike="noStrike">
                          <a:solidFill>
                            <a:srgbClr val="000000"/>
                          </a:solidFill>
                          <a:effectLst/>
                          <a:latin typeface="Calibri" panose="020F0502020204030204" pitchFamily="34" charset="0"/>
                        </a:rPr>
                        <a:t>SCHOOL DISTRICT 428 PENISON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0.31573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0.32515</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124896214"/>
                  </a:ext>
                </a:extLst>
              </a:tr>
              <a:tr h="269186">
                <a:tc>
                  <a:txBody>
                    <a:bodyPr/>
                    <a:lstStyle/>
                    <a:p>
                      <a:pPr algn="l" fontAlgn="b"/>
                      <a:r>
                        <a:rPr lang="en-US" sz="1600" b="0" i="0" u="none" strike="noStrike">
                          <a:solidFill>
                            <a:srgbClr val="000000"/>
                          </a:solidFill>
                          <a:effectLst/>
                          <a:latin typeface="Calibri" panose="020F0502020204030204" pitchFamily="34" charset="0"/>
                        </a:rPr>
                        <a:t>CC 523 KISHWAUKEE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0.59802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a:solidFill>
                            <a:srgbClr val="000000"/>
                          </a:solidFill>
                          <a:effectLst/>
                          <a:latin typeface="Calibri" panose="020F0502020204030204" pitchFamily="34" charset="0"/>
                        </a:rPr>
                        <a:t>0.57512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94554982"/>
                  </a:ext>
                </a:extLst>
              </a:tr>
              <a:tr h="529445">
                <a:tc>
                  <a:txBody>
                    <a:bodyPr/>
                    <a:lstStyle/>
                    <a:p>
                      <a:pPr algn="l" fontAlgn="b"/>
                      <a:r>
                        <a:rPr lang="en-US" sz="1600" b="0" i="0" u="none" strike="noStrike">
                          <a:solidFill>
                            <a:srgbClr val="000000"/>
                          </a:solidFill>
                          <a:effectLst/>
                          <a:latin typeface="Calibri" panose="020F0502020204030204" pitchFamily="34" charset="0"/>
                        </a:rPr>
                        <a:t>CC 538 KISHWAUKEE SOCIAL SECURITY</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0.01072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0.00932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931456951"/>
                  </a:ext>
                </a:extLst>
              </a:tr>
              <a:tr h="269186">
                <a:tc>
                  <a:txBody>
                    <a:bodyPr/>
                    <a:lstStyle/>
                    <a:p>
                      <a:pPr algn="l" fontAlgn="b"/>
                      <a:r>
                        <a:rPr lang="en-US" sz="1600" b="0" i="0" u="none" strike="noStrike">
                          <a:solidFill>
                            <a:srgbClr val="000000"/>
                          </a:solidFill>
                          <a:effectLst/>
                          <a:latin typeface="Calibri" panose="020F0502020204030204" pitchFamily="34" charset="0"/>
                        </a:rPr>
                        <a:t>AFTON-PIERCE MULTI TWP</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600" b="0" i="0" u="none" strike="noStrike">
                          <a:solidFill>
                            <a:srgbClr val="000000"/>
                          </a:solidFill>
                          <a:effectLst/>
                          <a:latin typeface="Calibri" panose="020F0502020204030204" pitchFamily="34" charset="0"/>
                        </a:rPr>
                        <a:t>0.03236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600" b="0" i="0" u="none" strike="noStrike">
                          <a:solidFill>
                            <a:srgbClr val="000000"/>
                          </a:solidFill>
                          <a:effectLst/>
                          <a:latin typeface="Calibri" panose="020F0502020204030204" pitchFamily="34" charset="0"/>
                        </a:rPr>
                        <a:t>0.01988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457736541"/>
                  </a:ext>
                </a:extLst>
              </a:tr>
              <a:tr h="269186">
                <a:tc>
                  <a:txBody>
                    <a:bodyPr/>
                    <a:lstStyle/>
                    <a:p>
                      <a:pPr algn="l" fontAlgn="b"/>
                      <a:r>
                        <a:rPr lang="en-US" sz="1600" b="0" i="0" u="none" strike="noStrike">
                          <a:solidFill>
                            <a:srgbClr val="000000"/>
                          </a:solidFill>
                          <a:effectLst/>
                          <a:latin typeface="Calibri" panose="020F0502020204030204" pitchFamily="34" charset="0"/>
                        </a:rPr>
                        <a:t>AFTON DEKALB DRAINAGE #5</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1"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600" b="1" i="0" u="none" strike="noStrike">
                          <a:solidFill>
                            <a:srgbClr val="000000"/>
                          </a:solidFill>
                          <a:effectLst/>
                          <a:latin typeface="Calibri" panose="020F0502020204030204" pitchFamily="34" charset="0"/>
                        </a:rPr>
                        <a:t> </a:t>
                      </a: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600" b="1" i="0" u="none" strike="noStrike">
                          <a:solidFill>
                            <a:srgbClr val="000000"/>
                          </a:solidFill>
                          <a:effectLst/>
                          <a:latin typeface="Calibri" panose="020F0502020204030204" pitchFamily="34" charset="0"/>
                        </a:rPr>
                        <a:t> </a:t>
                      </a:r>
                    </a:p>
                  </a:txBody>
                  <a:tcPr marL="5751" marR="5751" marT="575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8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993810900"/>
                  </a:ext>
                </a:extLst>
              </a:tr>
              <a:tr h="269186">
                <a:tc>
                  <a:txBody>
                    <a:bodyPr/>
                    <a:lstStyle/>
                    <a:p>
                      <a:pPr algn="l" fontAlgn="b"/>
                      <a:endParaRPr lang="en-US" sz="16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ctr" fontAlgn="ctr"/>
                      <a:r>
                        <a:rPr lang="en-US" sz="1800" b="1" i="0" u="none" strike="noStrike">
                          <a:solidFill>
                            <a:srgbClr val="000000"/>
                          </a:solidFill>
                          <a:effectLst/>
                          <a:latin typeface="Calibri" panose="020F0502020204030204" pitchFamily="34" charset="0"/>
                        </a:rPr>
                        <a:t> $  1,176.58 </a:t>
                      </a:r>
                    </a:p>
                  </a:txBody>
                  <a:tcPr marL="5751" marR="5751" marT="5751" marB="0" anchor="ctr">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en-US" sz="1800" b="1" i="0" u="none" strike="noStrike" dirty="0">
                          <a:solidFill>
                            <a:srgbClr val="000000"/>
                          </a:solidFill>
                          <a:effectLst/>
                          <a:latin typeface="Calibri" panose="020F0502020204030204" pitchFamily="34" charset="0"/>
                        </a:rPr>
                        <a:t> $    662.85 </a:t>
                      </a:r>
                    </a:p>
                  </a:txBody>
                  <a:tcPr marL="5751" marR="5751" marT="5751" marB="0" anchor="ctr">
                    <a:lnL>
                      <a:noFill/>
                    </a:lnL>
                    <a:lnR>
                      <a:noFill/>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r>
                        <a:rPr lang="en-US" sz="1800" b="1" i="0" u="none" strike="noStrike" dirty="0">
                          <a:solidFill>
                            <a:srgbClr val="000000"/>
                          </a:solidFill>
                          <a:effectLst/>
                          <a:latin typeface="Calibri" panose="020F0502020204030204" pitchFamily="34" charset="0"/>
                        </a:rPr>
                        <a:t> $  505.35 </a:t>
                      </a:r>
                    </a:p>
                  </a:txBody>
                  <a:tcPr marL="5751" marR="5751" marT="5751" marB="0" anchor="ctr">
                    <a:lnL>
                      <a:noFill/>
                    </a:lnL>
                    <a:lnR>
                      <a:noFill/>
                    </a:lnR>
                    <a:lnT w="6350" cap="flat" cmpd="sng" algn="ctr">
                      <a:solidFill>
                        <a:srgbClr val="000000"/>
                      </a:solidFill>
                      <a:prstDash val="solid"/>
                      <a:round/>
                      <a:headEnd type="none" w="med" len="med"/>
                      <a:tailEnd type="none" w="med" len="med"/>
                    </a:lnT>
                    <a:lnB>
                      <a:noFill/>
                    </a:lnB>
                    <a:solidFill>
                      <a:srgbClr val="83E28E"/>
                    </a:solidFill>
                  </a:tcPr>
                </a:tc>
                <a:extLst>
                  <a:ext uri="{0D108BD9-81ED-4DB2-BD59-A6C34878D82A}">
                    <a16:rowId xmlns:a16="http://schemas.microsoft.com/office/drawing/2014/main" val="737142431"/>
                  </a:ext>
                </a:extLst>
              </a:tr>
              <a:tr h="269186">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extLst>
                  <a:ext uri="{0D108BD9-81ED-4DB2-BD59-A6C34878D82A}">
                    <a16:rowId xmlns:a16="http://schemas.microsoft.com/office/drawing/2014/main" val="2849707439"/>
                  </a:ext>
                </a:extLst>
              </a:tr>
              <a:tr h="276796">
                <a:tc>
                  <a:txBody>
                    <a:bodyPr/>
                    <a:lstStyle/>
                    <a:p>
                      <a:pPr algn="l" fontAlgn="b"/>
                      <a:r>
                        <a:rPr lang="en-US" sz="1400" b="1" i="0" u="none" strike="noStrike" dirty="0">
                          <a:solidFill>
                            <a:srgbClr val="FFFFFF"/>
                          </a:solidFill>
                          <a:effectLst/>
                          <a:latin typeface="Calibri" panose="020F0502020204030204" pitchFamily="34" charset="0"/>
                        </a:rPr>
                        <a:t>EAV- Equalized Assessed Value</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400" b="1" i="0" u="none" strike="noStrike" dirty="0">
                          <a:solidFill>
                            <a:srgbClr val="FFFFFF"/>
                          </a:solidFill>
                          <a:effectLst/>
                          <a:latin typeface="Calibri" panose="020F0502020204030204" pitchFamily="34" charset="0"/>
                        </a:rPr>
                        <a:t> $      185,180.00 </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400" b="1" i="0" u="none" strike="noStrike" dirty="0">
                          <a:solidFill>
                            <a:srgbClr val="FFFFFF"/>
                          </a:solidFill>
                          <a:effectLst/>
                          <a:latin typeface="Calibri" panose="020F0502020204030204" pitchFamily="34" charset="0"/>
                        </a:rPr>
                        <a:t> $ 189,088.00 </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400" b="1" i="0" u="none" strike="noStrike" dirty="0">
                          <a:solidFill>
                            <a:srgbClr val="FFFFFF"/>
                          </a:solidFill>
                          <a:effectLst/>
                          <a:latin typeface="Calibri" panose="020F0502020204030204" pitchFamily="34" charset="0"/>
                        </a:rPr>
                        <a:t> $ 206,798.00 </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extLst>
                  <a:ext uri="{0D108BD9-81ED-4DB2-BD59-A6C34878D82A}">
                    <a16:rowId xmlns:a16="http://schemas.microsoft.com/office/drawing/2014/main" val="37581413"/>
                  </a:ext>
                </a:extLst>
              </a:tr>
              <a:tr h="276796">
                <a:tc>
                  <a:txBody>
                    <a:bodyPr/>
                    <a:lstStyle/>
                    <a:p>
                      <a:pPr algn="l" fontAlgn="b"/>
                      <a:r>
                        <a:rPr lang="en-US" sz="1400" b="1" i="0" u="none" strike="noStrike">
                          <a:solidFill>
                            <a:srgbClr val="000000"/>
                          </a:solidFill>
                          <a:effectLst/>
                          <a:latin typeface="Calibri" panose="020F0502020204030204" pitchFamily="34" charset="0"/>
                        </a:rPr>
                        <a:t>Township Multiplier</a:t>
                      </a:r>
                    </a:p>
                  </a:txBody>
                  <a:tcPr marL="5751" marR="5751" marT="575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Calibri" panose="020F0502020204030204" pitchFamily="34" charset="0"/>
                        </a:rPr>
                        <a:t>1.0676</a:t>
                      </a:r>
                    </a:p>
                  </a:txBody>
                  <a:tcPr marL="5751" marR="5751" marT="575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Calibri" panose="020F0502020204030204" pitchFamily="34" charset="0"/>
                        </a:rPr>
                        <a:t>1.0143</a:t>
                      </a:r>
                    </a:p>
                  </a:txBody>
                  <a:tcPr marL="5751" marR="5751" marT="575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400" b="0" i="0" u="none" strike="noStrike" dirty="0">
                          <a:solidFill>
                            <a:srgbClr val="000000"/>
                          </a:solidFill>
                          <a:effectLst/>
                          <a:latin typeface="Calibri" panose="020F0502020204030204" pitchFamily="34" charset="0"/>
                        </a:rPr>
                        <a:t>1.0935</a:t>
                      </a:r>
                    </a:p>
                  </a:txBody>
                  <a:tcPr marL="5751" marR="5751" marT="575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5751" marR="5751" marT="5751"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extLst>
                  <a:ext uri="{0D108BD9-81ED-4DB2-BD59-A6C34878D82A}">
                    <a16:rowId xmlns:a16="http://schemas.microsoft.com/office/drawing/2014/main" val="186261813"/>
                  </a:ext>
                </a:extLst>
              </a:tr>
            </a:tbl>
          </a:graphicData>
        </a:graphic>
      </p:graphicFrame>
    </p:spTree>
    <p:extLst>
      <p:ext uri="{BB962C8B-B14F-4D97-AF65-F5344CB8AC3E}">
        <p14:creationId xmlns:p14="http://schemas.microsoft.com/office/powerpoint/2010/main" val="2418390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9A8062-F16C-E3BF-2492-95777A51C33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B0F17D4-1D87-43AF-6621-303768B15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8BED2E-F017-4A99-F752-486476FA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0117A32C-D761-B714-6C7E-13E8E2CDDFF9}"/>
              </a:ext>
            </a:extLst>
          </p:cNvPr>
          <p:cNvGraphicFramePr>
            <a:graphicFrameLocks noGrp="1"/>
          </p:cNvGraphicFramePr>
          <p:nvPr>
            <p:extLst>
              <p:ext uri="{D42A27DB-BD31-4B8C-83A1-F6EECF244321}">
                <p14:modId xmlns:p14="http://schemas.microsoft.com/office/powerpoint/2010/main" val="780995532"/>
              </p:ext>
            </p:extLst>
          </p:nvPr>
        </p:nvGraphicFramePr>
        <p:xfrm>
          <a:off x="294245" y="316737"/>
          <a:ext cx="11583529" cy="6415456"/>
        </p:xfrm>
        <a:graphic>
          <a:graphicData uri="http://schemas.openxmlformats.org/drawingml/2006/table">
            <a:tbl>
              <a:tblPr/>
              <a:tblGrid>
                <a:gridCol w="3460933">
                  <a:extLst>
                    <a:ext uri="{9D8B030D-6E8A-4147-A177-3AD203B41FA5}">
                      <a16:colId xmlns:a16="http://schemas.microsoft.com/office/drawing/2014/main" val="1943921579"/>
                    </a:ext>
                  </a:extLst>
                </a:gridCol>
                <a:gridCol w="1285490">
                  <a:extLst>
                    <a:ext uri="{9D8B030D-6E8A-4147-A177-3AD203B41FA5}">
                      <a16:colId xmlns:a16="http://schemas.microsoft.com/office/drawing/2014/main" val="2063673494"/>
                    </a:ext>
                  </a:extLst>
                </a:gridCol>
                <a:gridCol w="960585">
                  <a:extLst>
                    <a:ext uri="{9D8B030D-6E8A-4147-A177-3AD203B41FA5}">
                      <a16:colId xmlns:a16="http://schemas.microsoft.com/office/drawing/2014/main" val="412797162"/>
                    </a:ext>
                  </a:extLst>
                </a:gridCol>
                <a:gridCol w="960585">
                  <a:extLst>
                    <a:ext uri="{9D8B030D-6E8A-4147-A177-3AD203B41FA5}">
                      <a16:colId xmlns:a16="http://schemas.microsoft.com/office/drawing/2014/main" val="3810171920"/>
                    </a:ext>
                  </a:extLst>
                </a:gridCol>
                <a:gridCol w="947251">
                  <a:extLst>
                    <a:ext uri="{9D8B030D-6E8A-4147-A177-3AD203B41FA5}">
                      <a16:colId xmlns:a16="http://schemas.microsoft.com/office/drawing/2014/main" val="1050497623"/>
                    </a:ext>
                  </a:extLst>
                </a:gridCol>
                <a:gridCol w="1129309">
                  <a:extLst>
                    <a:ext uri="{9D8B030D-6E8A-4147-A177-3AD203B41FA5}">
                      <a16:colId xmlns:a16="http://schemas.microsoft.com/office/drawing/2014/main" val="1673992721"/>
                    </a:ext>
                  </a:extLst>
                </a:gridCol>
                <a:gridCol w="1002964">
                  <a:extLst>
                    <a:ext uri="{9D8B030D-6E8A-4147-A177-3AD203B41FA5}">
                      <a16:colId xmlns:a16="http://schemas.microsoft.com/office/drawing/2014/main" val="935399893"/>
                    </a:ext>
                  </a:extLst>
                </a:gridCol>
                <a:gridCol w="856024">
                  <a:extLst>
                    <a:ext uri="{9D8B030D-6E8A-4147-A177-3AD203B41FA5}">
                      <a16:colId xmlns:a16="http://schemas.microsoft.com/office/drawing/2014/main" val="2556340412"/>
                    </a:ext>
                  </a:extLst>
                </a:gridCol>
                <a:gridCol w="980388">
                  <a:extLst>
                    <a:ext uri="{9D8B030D-6E8A-4147-A177-3AD203B41FA5}">
                      <a16:colId xmlns:a16="http://schemas.microsoft.com/office/drawing/2014/main" val="2864539926"/>
                    </a:ext>
                  </a:extLst>
                </a:gridCol>
              </a:tblGrid>
              <a:tr h="284581">
                <a:tc>
                  <a:txBody>
                    <a:bodyPr/>
                    <a:lstStyle/>
                    <a:p>
                      <a:pPr algn="ctr" fontAlgn="ctr"/>
                      <a:r>
                        <a:rPr lang="en-US" sz="1600" b="1" i="0" u="none" strike="noStrike" dirty="0">
                          <a:solidFill>
                            <a:srgbClr val="FFFFFF"/>
                          </a:solidFill>
                          <a:effectLst/>
                          <a:latin typeface="Calibri" panose="020F0502020204030204" pitchFamily="34" charset="0"/>
                        </a:rPr>
                        <a:t> HOME  $300,000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000000"/>
                          </a:solidFill>
                          <a:effectLst/>
                          <a:latin typeface="Calibri" panose="020F0502020204030204" pitchFamily="34" charset="0"/>
                        </a:rPr>
                        <a:t> Actual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1" i="0" u="none" strike="noStrike">
                          <a:solidFill>
                            <a:srgbClr val="000000"/>
                          </a:solidFill>
                          <a:effectLst/>
                          <a:latin typeface="Calibri" panose="020F0502020204030204" pitchFamily="34" charset="0"/>
                        </a:rPr>
                        <a:t>Actual</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FFFFFF"/>
                          </a:solidFill>
                          <a:effectLst/>
                          <a:latin typeface="Calibri" panose="020F0502020204030204" pitchFamily="34" charset="0"/>
                        </a:rPr>
                        <a:t>Actual</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a:solidFill>
                            <a:srgbClr val="FFFFFF"/>
                          </a:solidFill>
                          <a:effectLst/>
                          <a:latin typeface="Calibri" panose="020F0502020204030204" pitchFamily="34" charset="0"/>
                        </a:rPr>
                        <a:t>Actual</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350785874"/>
                  </a:ext>
                </a:extLst>
              </a:tr>
              <a:tr h="783479">
                <a:tc>
                  <a:txBody>
                    <a:bodyPr/>
                    <a:lstStyle/>
                    <a:p>
                      <a:pPr algn="ctr" fontAlgn="ctr"/>
                      <a:r>
                        <a:rPr lang="en-US" sz="1600" b="1" i="0" u="none" strike="noStrike" dirty="0">
                          <a:solidFill>
                            <a:srgbClr val="FFFFFF"/>
                          </a:solidFill>
                          <a:effectLst/>
                          <a:latin typeface="Calibri" panose="020F0502020204030204" pitchFamily="34" charset="0"/>
                        </a:rPr>
                        <a:t> TAXING BODY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dirty="0">
                          <a:solidFill>
                            <a:srgbClr val="000000"/>
                          </a:solidFill>
                          <a:effectLst/>
                          <a:latin typeface="Calibri" panose="020F0502020204030204" pitchFamily="34" charset="0"/>
                        </a:rPr>
                        <a:t> 2019</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TAX RATE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1" i="0" u="none" strike="noStrike">
                          <a:solidFill>
                            <a:srgbClr val="000000"/>
                          </a:solidFill>
                          <a:effectLst/>
                          <a:latin typeface="Calibri" panose="020F0502020204030204" pitchFamily="34" charset="0"/>
                        </a:rPr>
                        <a:t>2022 </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TAX RATE</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2023</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TAX RATE</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a:solidFill>
                            <a:srgbClr val="000000"/>
                          </a:solidFill>
                          <a:effectLst/>
                          <a:latin typeface="Calibri" panose="020F0502020204030204" pitchFamily="34" charset="0"/>
                        </a:rPr>
                        <a:t>2024</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TAX RATE</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1" i="0" u="none" strike="noStrike">
                          <a:solidFill>
                            <a:srgbClr val="FFFFFF"/>
                          </a:solidFill>
                          <a:effectLst/>
                          <a:latin typeface="Calibri" panose="020F0502020204030204" pitchFamily="34" charset="0"/>
                        </a:rPr>
                        <a:t>2019</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2022</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2023</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a:solidFill>
                            <a:srgbClr val="FFFFFF"/>
                          </a:solidFill>
                          <a:effectLst/>
                          <a:latin typeface="Calibri" panose="020F0502020204030204" pitchFamily="34" charset="0"/>
                        </a:rPr>
                        <a:t>2024</a:t>
                      </a:r>
                      <a:br>
                        <a:rPr lang="en-US" sz="1600" b="1" i="0" u="none" strike="noStrike">
                          <a:solidFill>
                            <a:srgbClr val="FFFFFF"/>
                          </a:solidFill>
                          <a:effectLst/>
                          <a:latin typeface="Calibri" panose="020F0502020204030204" pitchFamily="34" charset="0"/>
                        </a:rPr>
                      </a:br>
                      <a:r>
                        <a:rPr lang="en-US" sz="1600" b="1" i="0" u="none" strike="noStrike">
                          <a:solidFill>
                            <a:srgbClr val="FFFFFF"/>
                          </a:solidFill>
                          <a:effectLst/>
                          <a:latin typeface="Calibri" panose="020F0502020204030204" pitchFamily="34" charset="0"/>
                        </a:rPr>
                        <a:t>AMOUNT</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019378988"/>
                  </a:ext>
                </a:extLst>
              </a:tr>
              <a:tr h="284581">
                <a:tc>
                  <a:txBody>
                    <a:bodyPr/>
                    <a:lstStyle/>
                    <a:p>
                      <a:pPr algn="l" fontAlgn="b"/>
                      <a:r>
                        <a:rPr lang="en-US" sz="1600" b="0" i="0" u="none" strike="noStrike" dirty="0">
                          <a:solidFill>
                            <a:srgbClr val="000000"/>
                          </a:solidFill>
                          <a:effectLst/>
                          <a:latin typeface="Calibri" panose="020F0502020204030204" pitchFamily="34" charset="0"/>
                        </a:rPr>
                        <a:t>COUNTY</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0.96690</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0.89918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844920775"/>
                  </a:ext>
                </a:extLst>
              </a:tr>
              <a:tr h="284581">
                <a:tc>
                  <a:txBody>
                    <a:bodyPr/>
                    <a:lstStyle/>
                    <a:p>
                      <a:pPr algn="l" fontAlgn="b"/>
                      <a:r>
                        <a:rPr lang="en-US" sz="1600" b="0" i="0" u="none" strike="noStrike">
                          <a:solidFill>
                            <a:srgbClr val="000000"/>
                          </a:solidFill>
                          <a:effectLst/>
                          <a:latin typeface="Calibri" panose="020F0502020204030204" pitchFamily="34" charset="0"/>
                        </a:rPr>
                        <a:t>COUNTY PENSION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0.00076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0.00068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149349166"/>
                  </a:ext>
                </a:extLst>
              </a:tr>
              <a:tr h="284581">
                <a:tc>
                  <a:txBody>
                    <a:bodyPr/>
                    <a:lstStyle/>
                    <a:p>
                      <a:pPr algn="l" fontAlgn="b"/>
                      <a:r>
                        <a:rPr lang="en-US" sz="1600" b="0" i="0" u="none" strike="noStrike">
                          <a:solidFill>
                            <a:srgbClr val="000000"/>
                          </a:solidFill>
                          <a:effectLst/>
                          <a:latin typeface="Calibri" panose="020F0502020204030204" pitchFamily="34" charset="0"/>
                        </a:rPr>
                        <a:t>FOREST PRESERVE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0.06696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0.06208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48925172"/>
                  </a:ext>
                </a:extLst>
              </a:tr>
              <a:tr h="284581">
                <a:tc>
                  <a:txBody>
                    <a:bodyPr/>
                    <a:lstStyle/>
                    <a:p>
                      <a:pPr algn="l" fontAlgn="b"/>
                      <a:r>
                        <a:rPr lang="en-US" sz="1600" b="0" i="0" u="none" strike="noStrike">
                          <a:solidFill>
                            <a:srgbClr val="000000"/>
                          </a:solidFill>
                          <a:effectLst/>
                          <a:latin typeface="Calibri" panose="020F0502020204030204" pitchFamily="34" charset="0"/>
                        </a:rPr>
                        <a:t>FOREST PRESERVE PENISON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0.00219</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0.00196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491931598"/>
                  </a:ext>
                </a:extLst>
              </a:tr>
              <a:tr h="284581">
                <a:tc>
                  <a:txBody>
                    <a:bodyPr/>
                    <a:lstStyle/>
                    <a:p>
                      <a:pPr algn="l" fontAlgn="b"/>
                      <a:r>
                        <a:rPr lang="en-US" sz="1600" b="1" i="0" u="none" strike="noStrike">
                          <a:solidFill>
                            <a:srgbClr val="000000"/>
                          </a:solidFill>
                          <a:effectLst/>
                          <a:latin typeface="Calibri" panose="020F0502020204030204" pitchFamily="34" charset="0"/>
                        </a:rPr>
                        <a:t>AFTON TOWNSHIP</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0.0018456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dirty="0">
                          <a:solidFill>
                            <a:srgbClr val="000000"/>
                          </a:solidFill>
                          <a:effectLst/>
                          <a:latin typeface="Calibri" panose="020F0502020204030204" pitchFamily="34" charset="0"/>
                        </a:rPr>
                        <a:t>0.0014263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0.0007894</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0.0005028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1" i="0" u="none" strike="noStrike">
                          <a:solidFill>
                            <a:srgbClr val="000000"/>
                          </a:solidFill>
                          <a:effectLst/>
                          <a:latin typeface="Calibri" panose="020F0502020204030204" pitchFamily="34" charset="0"/>
                        </a:rPr>
                        <a:t> $       177.50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1" i="0" u="none" strike="noStrike">
                          <a:solidFill>
                            <a:srgbClr val="000000"/>
                          </a:solidFill>
                          <a:effectLst/>
                          <a:latin typeface="Calibri" panose="020F0502020204030204" pitchFamily="34" charset="0"/>
                        </a:rPr>
                        <a:t> $    154.67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 $     86.78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a:solidFill>
                            <a:srgbClr val="000000"/>
                          </a:solidFill>
                          <a:effectLst/>
                          <a:latin typeface="Calibri" panose="020F0502020204030204" pitchFamily="34" charset="0"/>
                        </a:rPr>
                        <a:t> $     59.82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964386539"/>
                  </a:ext>
                </a:extLst>
              </a:tr>
              <a:tr h="284581">
                <a:tc>
                  <a:txBody>
                    <a:bodyPr/>
                    <a:lstStyle/>
                    <a:p>
                      <a:pPr algn="l" fontAlgn="b"/>
                      <a:r>
                        <a:rPr lang="en-US" sz="1600" b="1" i="0" u="none" strike="noStrike">
                          <a:solidFill>
                            <a:srgbClr val="000000"/>
                          </a:solidFill>
                          <a:effectLst/>
                          <a:latin typeface="Calibri" panose="020F0502020204030204" pitchFamily="34" charset="0"/>
                        </a:rPr>
                        <a:t>AFTON TOWNSHIP PENSION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0.0000063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0.0000009</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0.0000006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1"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1" i="0" u="none" strike="noStrike">
                          <a:solidFill>
                            <a:srgbClr val="000000"/>
                          </a:solidFill>
                          <a:effectLst/>
                          <a:latin typeface="Calibri" panose="020F0502020204030204" pitchFamily="34" charset="0"/>
                        </a:rPr>
                        <a:t> $         0.68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 $       0.10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a:solidFill>
                            <a:srgbClr val="000000"/>
                          </a:solidFill>
                          <a:effectLst/>
                          <a:latin typeface="Calibri" panose="020F0502020204030204" pitchFamily="34" charset="0"/>
                        </a:rPr>
                        <a:t> $       0.07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905973090"/>
                  </a:ext>
                </a:extLst>
              </a:tr>
              <a:tr h="284581">
                <a:tc>
                  <a:txBody>
                    <a:bodyPr/>
                    <a:lstStyle/>
                    <a:p>
                      <a:pPr algn="l" fontAlgn="b"/>
                      <a:r>
                        <a:rPr lang="en-US" sz="1600" b="1" i="0" u="none" strike="noStrike">
                          <a:solidFill>
                            <a:srgbClr val="000000"/>
                          </a:solidFill>
                          <a:effectLst/>
                          <a:latin typeface="Calibri" panose="020F0502020204030204" pitchFamily="34" charset="0"/>
                        </a:rPr>
                        <a:t>AFTON ROAD &amp; BRIDGE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0.0074232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dirty="0">
                          <a:solidFill>
                            <a:srgbClr val="000000"/>
                          </a:solidFill>
                          <a:effectLst/>
                          <a:latin typeface="Calibri" panose="020F0502020204030204" pitchFamily="34" charset="0"/>
                        </a:rPr>
                        <a:t>0.0049211</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dirty="0">
                          <a:solidFill>
                            <a:srgbClr val="000000"/>
                          </a:solidFill>
                          <a:effectLst/>
                          <a:latin typeface="Calibri" panose="020F0502020204030204" pitchFamily="34" charset="0"/>
                        </a:rPr>
                        <a:t>0.0027152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0.0019403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1" i="0" u="none" strike="noStrike">
                          <a:solidFill>
                            <a:srgbClr val="000000"/>
                          </a:solidFill>
                          <a:effectLst/>
                          <a:latin typeface="Calibri" panose="020F0502020204030204" pitchFamily="34" charset="0"/>
                        </a:rPr>
                        <a:t> $       713.93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1" i="0" u="none" strike="noStrike">
                          <a:solidFill>
                            <a:srgbClr val="000000"/>
                          </a:solidFill>
                          <a:effectLst/>
                          <a:latin typeface="Calibri" panose="020F0502020204030204" pitchFamily="34" charset="0"/>
                        </a:rPr>
                        <a:t> $    533.66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 $  298.47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a:solidFill>
                            <a:srgbClr val="000000"/>
                          </a:solidFill>
                          <a:effectLst/>
                          <a:latin typeface="Calibri" panose="020F0502020204030204" pitchFamily="34" charset="0"/>
                        </a:rPr>
                        <a:t> $  230.85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2465682717"/>
                  </a:ext>
                </a:extLst>
              </a:tr>
              <a:tr h="284581">
                <a:tc>
                  <a:txBody>
                    <a:bodyPr/>
                    <a:lstStyle/>
                    <a:p>
                      <a:pPr algn="l" fontAlgn="b"/>
                      <a:r>
                        <a:rPr lang="en-US" sz="1600" b="0" i="0" u="none" strike="noStrike">
                          <a:solidFill>
                            <a:srgbClr val="000000"/>
                          </a:solidFill>
                          <a:effectLst/>
                          <a:latin typeface="Calibri" panose="020F0502020204030204" pitchFamily="34" charset="0"/>
                        </a:rPr>
                        <a:t>DEKALB FIRE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0.27220</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0.27480</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2601252948"/>
                  </a:ext>
                </a:extLst>
              </a:tr>
              <a:tr h="284581">
                <a:tc>
                  <a:txBody>
                    <a:bodyPr/>
                    <a:lstStyle/>
                    <a:p>
                      <a:pPr algn="l" fontAlgn="b"/>
                      <a:r>
                        <a:rPr lang="en-US" sz="1600" b="0" i="0" u="none" strike="noStrike">
                          <a:solidFill>
                            <a:srgbClr val="000000"/>
                          </a:solidFill>
                          <a:effectLst/>
                          <a:latin typeface="Calibri" panose="020F0502020204030204" pitchFamily="34" charset="0"/>
                        </a:rPr>
                        <a:t>SCHOOL DISTRICT 428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5.77769</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Calibri" panose="020F0502020204030204" pitchFamily="34" charset="0"/>
                        </a:rPr>
                        <a:t>5.35012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712239185"/>
                  </a:ext>
                </a:extLst>
              </a:tr>
              <a:tr h="284581">
                <a:tc>
                  <a:txBody>
                    <a:bodyPr/>
                    <a:lstStyle/>
                    <a:p>
                      <a:pPr algn="l" fontAlgn="b"/>
                      <a:r>
                        <a:rPr lang="en-US" sz="1600" b="0" i="0" u="none" strike="noStrike">
                          <a:solidFill>
                            <a:srgbClr val="000000"/>
                          </a:solidFill>
                          <a:effectLst/>
                          <a:latin typeface="Calibri" panose="020F0502020204030204" pitchFamily="34" charset="0"/>
                        </a:rPr>
                        <a:t>SCHOOL DISTRICT 428 PENISON FUNDS</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0.31573</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0.32515</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1745684040"/>
                  </a:ext>
                </a:extLst>
              </a:tr>
              <a:tr h="284581">
                <a:tc>
                  <a:txBody>
                    <a:bodyPr/>
                    <a:lstStyle/>
                    <a:p>
                      <a:pPr algn="l" fontAlgn="b"/>
                      <a:r>
                        <a:rPr lang="en-US" sz="1600" b="0" i="0" u="none" strike="noStrike">
                          <a:solidFill>
                            <a:srgbClr val="000000"/>
                          </a:solidFill>
                          <a:effectLst/>
                          <a:latin typeface="Calibri" panose="020F0502020204030204" pitchFamily="34" charset="0"/>
                        </a:rPr>
                        <a:t>CC 523 KISHWAUKEE</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0.59802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Calibri" panose="020F0502020204030204" pitchFamily="34" charset="0"/>
                        </a:rPr>
                        <a:t>0.57512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4197553419"/>
                  </a:ext>
                </a:extLst>
              </a:tr>
              <a:tr h="284581">
                <a:tc>
                  <a:txBody>
                    <a:bodyPr/>
                    <a:lstStyle/>
                    <a:p>
                      <a:pPr algn="l" fontAlgn="b"/>
                      <a:r>
                        <a:rPr lang="en-US" sz="1600" b="0" i="0" u="none" strike="noStrike">
                          <a:solidFill>
                            <a:srgbClr val="000000"/>
                          </a:solidFill>
                          <a:effectLst/>
                          <a:latin typeface="Calibri" panose="020F0502020204030204" pitchFamily="34" charset="0"/>
                        </a:rPr>
                        <a:t>CC 538 KISHWAUKEE SOCIAL SECURITY</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0.01072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0.00932</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4059860998"/>
                  </a:ext>
                </a:extLst>
              </a:tr>
              <a:tr h="284581">
                <a:tc>
                  <a:txBody>
                    <a:bodyPr/>
                    <a:lstStyle/>
                    <a:p>
                      <a:pPr algn="l" fontAlgn="b"/>
                      <a:r>
                        <a:rPr lang="en-US" sz="1600" b="0" i="0" u="none" strike="noStrike">
                          <a:solidFill>
                            <a:srgbClr val="000000"/>
                          </a:solidFill>
                          <a:effectLst/>
                          <a:latin typeface="Calibri" panose="020F0502020204030204" pitchFamily="34" charset="0"/>
                        </a:rPr>
                        <a:t>AFTON-PIERCE MULTI TWP</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0.03236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a:solidFill>
                            <a:srgbClr val="000000"/>
                          </a:solidFill>
                          <a:effectLst/>
                          <a:latin typeface="Calibri" panose="020F0502020204030204" pitchFamily="34" charset="0"/>
                        </a:rPr>
                        <a:t>0.01988</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967922547"/>
                  </a:ext>
                </a:extLst>
              </a:tr>
              <a:tr h="284581">
                <a:tc>
                  <a:txBody>
                    <a:bodyPr/>
                    <a:lstStyle/>
                    <a:p>
                      <a:pPr algn="l" fontAlgn="b"/>
                      <a:r>
                        <a:rPr lang="en-US" sz="1600" b="0" i="0" u="none" strike="noStrike">
                          <a:solidFill>
                            <a:srgbClr val="000000"/>
                          </a:solidFill>
                          <a:effectLst/>
                          <a:latin typeface="Calibri" panose="020F0502020204030204" pitchFamily="34" charset="0"/>
                        </a:rPr>
                        <a:t>AFTON DEKALB DRAINAGE #5</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1"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937408916"/>
                  </a:ext>
                </a:extLst>
              </a:tr>
              <a:tr h="284581">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1" i="0" u="none" strike="noStrike">
                          <a:solidFill>
                            <a:srgbClr val="000000"/>
                          </a:solidFill>
                          <a:effectLst/>
                          <a:latin typeface="Calibri" panose="020F0502020204030204" pitchFamily="34" charset="0"/>
                        </a:rPr>
                        <a:t> $       891.43 </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8343"/>
                    </a:solidFill>
                  </a:tcPr>
                </a:tc>
                <a:tc>
                  <a:txBody>
                    <a:bodyPr/>
                    <a:lstStyle/>
                    <a:p>
                      <a:pPr algn="ctr" fontAlgn="ctr"/>
                      <a:r>
                        <a:rPr lang="en-US" sz="1600" b="1" i="0" u="none" strike="noStrike">
                          <a:solidFill>
                            <a:srgbClr val="000000"/>
                          </a:solidFill>
                          <a:effectLst/>
                          <a:latin typeface="Calibri" panose="020F0502020204030204" pitchFamily="34" charset="0"/>
                        </a:rPr>
                        <a:t> $    689.02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dirty="0">
                          <a:solidFill>
                            <a:srgbClr val="000000"/>
                          </a:solidFill>
                          <a:effectLst/>
                          <a:latin typeface="Calibri" panose="020F0502020204030204" pitchFamily="34" charset="0"/>
                        </a:rPr>
                        <a:t> $  385.35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1" i="0" u="none" strike="noStrike" dirty="0">
                          <a:solidFill>
                            <a:srgbClr val="000000"/>
                          </a:solidFill>
                          <a:effectLst/>
                          <a:latin typeface="Calibri" panose="020F0502020204030204" pitchFamily="34" charset="0"/>
                        </a:rPr>
                        <a:t> $  290.75 </a:t>
                      </a:r>
                    </a:p>
                  </a:txBody>
                  <a:tcPr marL="5751" marR="5751" marT="57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E28E"/>
                    </a:solidFill>
                  </a:tcPr>
                </a:tc>
                <a:extLst>
                  <a:ext uri="{0D108BD9-81ED-4DB2-BD59-A6C34878D82A}">
                    <a16:rowId xmlns:a16="http://schemas.microsoft.com/office/drawing/2014/main" val="3439209727"/>
                  </a:ext>
                </a:extLst>
              </a:tr>
              <a:tr h="284581">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06761326"/>
                  </a:ext>
                </a:extLst>
              </a:tr>
              <a:tr h="292625">
                <a:tc>
                  <a:txBody>
                    <a:bodyPr/>
                    <a:lstStyle/>
                    <a:p>
                      <a:pPr algn="l" fontAlgn="b"/>
                      <a:r>
                        <a:rPr lang="en-US" sz="1200" b="1" i="0" u="none" strike="noStrike">
                          <a:solidFill>
                            <a:srgbClr val="FFFFFF"/>
                          </a:solidFill>
                          <a:effectLst/>
                          <a:latin typeface="Calibri" panose="020F0502020204030204" pitchFamily="34" charset="0"/>
                        </a:rPr>
                        <a:t>EAV- Equalized Assessed Value</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200" b="1" i="0" u="none" strike="noStrike">
                          <a:solidFill>
                            <a:srgbClr val="000000"/>
                          </a:solidFill>
                          <a:effectLst/>
                          <a:latin typeface="Calibri" panose="020F0502020204030204" pitchFamily="34" charset="0"/>
                        </a:rPr>
                        <a:t> $             96,175.00 </a:t>
                      </a:r>
                    </a:p>
                  </a:txBody>
                  <a:tcPr marL="5751" marR="5751" marT="5751" marB="0" anchor="b">
                    <a:lnL>
                      <a:noFill/>
                    </a:lnL>
                    <a:lnR>
                      <a:noFill/>
                    </a:lnR>
                    <a:lnT>
                      <a:noFill/>
                    </a:lnT>
                    <a:lnB w="6350" cap="flat" cmpd="sng" algn="ctr">
                      <a:solidFill>
                        <a:srgbClr val="000000"/>
                      </a:solidFill>
                      <a:prstDash val="solid"/>
                      <a:round/>
                      <a:headEnd type="none" w="med" len="med"/>
                      <a:tailEnd type="none" w="med" len="med"/>
                    </a:lnB>
                    <a:solidFill>
                      <a:srgbClr val="E18343"/>
                    </a:solidFill>
                  </a:tcPr>
                </a:tc>
                <a:tc>
                  <a:txBody>
                    <a:bodyPr/>
                    <a:lstStyle/>
                    <a:p>
                      <a:pPr algn="l" fontAlgn="b"/>
                      <a:r>
                        <a:rPr lang="en-US" sz="1200" b="1" i="0" u="none" strike="noStrike">
                          <a:solidFill>
                            <a:srgbClr val="000000"/>
                          </a:solidFill>
                          <a:effectLst/>
                          <a:latin typeface="Calibri" panose="020F0502020204030204" pitchFamily="34" charset="0"/>
                        </a:rPr>
                        <a:t> $  108,444.00 </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1" i="0" u="none" strike="noStrike">
                          <a:solidFill>
                            <a:srgbClr val="FFFFFF"/>
                          </a:solidFill>
                          <a:effectLst/>
                          <a:latin typeface="Calibri" panose="020F0502020204030204" pitchFamily="34" charset="0"/>
                        </a:rPr>
                        <a:t> $  109,927.00 </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200" b="1" i="0" u="none" strike="noStrike">
                          <a:solidFill>
                            <a:srgbClr val="000000"/>
                          </a:solidFill>
                          <a:effectLst/>
                          <a:latin typeface="Calibri" panose="020F0502020204030204" pitchFamily="34" charset="0"/>
                        </a:rPr>
                        <a:t> $  118,979.00 </a:t>
                      </a:r>
                    </a:p>
                  </a:txBody>
                  <a:tcPr marL="5751" marR="5751" marT="5751"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extLst>
                  <a:ext uri="{0D108BD9-81ED-4DB2-BD59-A6C34878D82A}">
                    <a16:rowId xmlns:a16="http://schemas.microsoft.com/office/drawing/2014/main" val="2131190171"/>
                  </a:ext>
                </a:extLst>
              </a:tr>
              <a:tr h="292625">
                <a:tc>
                  <a:txBody>
                    <a:bodyPr/>
                    <a:lstStyle/>
                    <a:p>
                      <a:pPr algn="l" fontAlgn="b"/>
                      <a:r>
                        <a:rPr lang="en-US" sz="1200" b="1" i="0" u="none" strike="noStrike">
                          <a:solidFill>
                            <a:srgbClr val="000000"/>
                          </a:solidFill>
                          <a:effectLst/>
                          <a:latin typeface="Calibri" panose="020F0502020204030204" pitchFamily="34" charset="0"/>
                        </a:rPr>
                        <a:t>Township Multiplier</a:t>
                      </a:r>
                    </a:p>
                  </a:txBody>
                  <a:tcPr marL="5751" marR="5751" marT="575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panose="020F0502020204030204" pitchFamily="34" charset="0"/>
                        </a:rPr>
                        <a:t>1.0436</a:t>
                      </a:r>
                    </a:p>
                  </a:txBody>
                  <a:tcPr marL="5751" marR="5751" marT="57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panose="020F0502020204030204" pitchFamily="34" charset="0"/>
                        </a:rPr>
                        <a:t>1.0676</a:t>
                      </a:r>
                    </a:p>
                  </a:txBody>
                  <a:tcPr marL="5751" marR="5751" marT="575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Calibri" panose="020F0502020204030204" pitchFamily="34" charset="0"/>
                        </a:rPr>
                        <a:t>1.0143</a:t>
                      </a:r>
                    </a:p>
                  </a:txBody>
                  <a:tcPr marL="5751" marR="5751" marT="575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Calibri" panose="020F0502020204030204" pitchFamily="34" charset="0"/>
                        </a:rPr>
                        <a:t>1.0935</a:t>
                      </a:r>
                    </a:p>
                  </a:txBody>
                  <a:tcPr marL="5751" marR="5751" marT="575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51" marR="5751" marT="5751" marB="0" anchor="b">
                    <a:lnL>
                      <a:noFill/>
                    </a:lnL>
                    <a:lnR>
                      <a:noFill/>
                    </a:lnR>
                    <a:lnT>
                      <a:noFill/>
                    </a:lnT>
                    <a:lnB>
                      <a:noFill/>
                    </a:lnB>
                    <a:noFill/>
                  </a:tcPr>
                </a:tc>
                <a:tc>
                  <a:txBody>
                    <a:bodyPr/>
                    <a:lstStyle/>
                    <a:p>
                      <a:pPr algn="ctr" fontAlgn="ctr"/>
                      <a:endParaRPr lang="en-US" sz="1100" b="0" i="0" u="none" strike="noStrike">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tc>
                  <a:txBody>
                    <a:bodyPr/>
                    <a:lstStyle/>
                    <a:p>
                      <a:pPr algn="ctr" fontAlgn="ctr"/>
                      <a:endParaRPr lang="en-US" sz="1100" b="0" i="0" u="none" strike="noStrike" dirty="0">
                        <a:solidFill>
                          <a:srgbClr val="000000"/>
                        </a:solidFill>
                        <a:effectLst/>
                        <a:latin typeface="Calibri" panose="020F0502020204030204" pitchFamily="34" charset="0"/>
                      </a:endParaRPr>
                    </a:p>
                  </a:txBody>
                  <a:tcPr marL="5751" marR="5751" marT="5751" marB="0" anchor="ctr">
                    <a:lnL>
                      <a:noFill/>
                    </a:lnL>
                    <a:lnR>
                      <a:noFill/>
                    </a:lnR>
                    <a:lnT>
                      <a:noFill/>
                    </a:lnT>
                    <a:lnB>
                      <a:noFill/>
                    </a:lnB>
                    <a:noFill/>
                  </a:tcPr>
                </a:tc>
                <a:extLst>
                  <a:ext uri="{0D108BD9-81ED-4DB2-BD59-A6C34878D82A}">
                    <a16:rowId xmlns:a16="http://schemas.microsoft.com/office/drawing/2014/main" val="636415037"/>
                  </a:ext>
                </a:extLst>
              </a:tr>
            </a:tbl>
          </a:graphicData>
        </a:graphic>
      </p:graphicFrame>
    </p:spTree>
    <p:extLst>
      <p:ext uri="{BB962C8B-B14F-4D97-AF65-F5344CB8AC3E}">
        <p14:creationId xmlns:p14="http://schemas.microsoft.com/office/powerpoint/2010/main" val="2547953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7F56A877-DB5F-69EA-3517-7CDEFB5597FB}"/>
              </a:ext>
            </a:extLst>
          </p:cNvPr>
          <p:cNvGraphicFramePr>
            <a:graphicFrameLocks noGrp="1"/>
          </p:cNvGraphicFramePr>
          <p:nvPr>
            <p:ph idx="1"/>
            <p:extLst>
              <p:ext uri="{D42A27DB-BD31-4B8C-83A1-F6EECF244321}">
                <p14:modId xmlns:p14="http://schemas.microsoft.com/office/powerpoint/2010/main" val="2816819093"/>
              </p:ext>
            </p:extLst>
          </p:nvPr>
        </p:nvGraphicFramePr>
        <p:xfrm>
          <a:off x="5194570" y="639763"/>
          <a:ext cx="6348501"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731261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08BC56BF-C4B6-4354-8B4F-0C086B79D39B}"/>
              </a:ext>
            </a:extLst>
          </p:cNvPr>
          <p:cNvGraphicFramePr>
            <a:graphicFrameLocks noGrp="1"/>
          </p:cNvGraphicFramePr>
          <p:nvPr>
            <p:ph idx="1"/>
            <p:extLst>
              <p:ext uri="{D42A27DB-BD31-4B8C-83A1-F6EECF244321}">
                <p14:modId xmlns:p14="http://schemas.microsoft.com/office/powerpoint/2010/main" val="1737472204"/>
              </p:ext>
            </p:extLst>
          </p:nvPr>
        </p:nvGraphicFramePr>
        <p:xfrm>
          <a:off x="0" y="0"/>
          <a:ext cx="12192000" cy="6858000"/>
        </p:xfrm>
        <a:graphic>
          <a:graphicData uri="http://schemas.openxmlformats.org/drawingml/2006/table">
            <a:tbl>
              <a:tblPr firstRow="1" bandRow="1">
                <a:tableStyleId>{5C22544A-7EE6-4342-B048-85BDC9FD1C3A}</a:tableStyleId>
              </a:tblPr>
              <a:tblGrid>
                <a:gridCol w="809487">
                  <a:extLst>
                    <a:ext uri="{9D8B030D-6E8A-4147-A177-3AD203B41FA5}">
                      <a16:colId xmlns:a16="http://schemas.microsoft.com/office/drawing/2014/main" val="4051068706"/>
                    </a:ext>
                  </a:extLst>
                </a:gridCol>
                <a:gridCol w="1087045">
                  <a:extLst>
                    <a:ext uri="{9D8B030D-6E8A-4147-A177-3AD203B41FA5}">
                      <a16:colId xmlns:a16="http://schemas.microsoft.com/office/drawing/2014/main" val="1102666528"/>
                    </a:ext>
                  </a:extLst>
                </a:gridCol>
                <a:gridCol w="2304073">
                  <a:extLst>
                    <a:ext uri="{9D8B030D-6E8A-4147-A177-3AD203B41FA5}">
                      <a16:colId xmlns:a16="http://schemas.microsoft.com/office/drawing/2014/main" val="1079707539"/>
                    </a:ext>
                  </a:extLst>
                </a:gridCol>
                <a:gridCol w="1666651">
                  <a:extLst>
                    <a:ext uri="{9D8B030D-6E8A-4147-A177-3AD203B41FA5}">
                      <a16:colId xmlns:a16="http://schemas.microsoft.com/office/drawing/2014/main" val="3940169522"/>
                    </a:ext>
                  </a:extLst>
                </a:gridCol>
                <a:gridCol w="1450474">
                  <a:extLst>
                    <a:ext uri="{9D8B030D-6E8A-4147-A177-3AD203B41FA5}">
                      <a16:colId xmlns:a16="http://schemas.microsoft.com/office/drawing/2014/main" val="1470108799"/>
                    </a:ext>
                  </a:extLst>
                </a:gridCol>
                <a:gridCol w="1666651">
                  <a:extLst>
                    <a:ext uri="{9D8B030D-6E8A-4147-A177-3AD203B41FA5}">
                      <a16:colId xmlns:a16="http://schemas.microsoft.com/office/drawing/2014/main" val="248903594"/>
                    </a:ext>
                  </a:extLst>
                </a:gridCol>
                <a:gridCol w="1606323">
                  <a:extLst>
                    <a:ext uri="{9D8B030D-6E8A-4147-A177-3AD203B41FA5}">
                      <a16:colId xmlns:a16="http://schemas.microsoft.com/office/drawing/2014/main" val="983194813"/>
                    </a:ext>
                  </a:extLst>
                </a:gridCol>
                <a:gridCol w="1601296">
                  <a:extLst>
                    <a:ext uri="{9D8B030D-6E8A-4147-A177-3AD203B41FA5}">
                      <a16:colId xmlns:a16="http://schemas.microsoft.com/office/drawing/2014/main" val="1079596484"/>
                    </a:ext>
                  </a:extLst>
                </a:gridCol>
              </a:tblGrid>
              <a:tr h="857250">
                <a:tc>
                  <a:txBody>
                    <a:bodyPr/>
                    <a:lstStyle/>
                    <a:p>
                      <a:pPr algn="ctr" fontAlgn="ctr"/>
                      <a:r>
                        <a:rPr lang="en-US" sz="1600" u="none" strike="noStrike" dirty="0">
                          <a:effectLst/>
                        </a:rPr>
                        <a:t>Tax</a:t>
                      </a:r>
                      <a:br>
                        <a:rPr lang="en-US" sz="1600" u="none" strike="noStrike" dirty="0">
                          <a:effectLst/>
                        </a:rPr>
                      </a:br>
                      <a:r>
                        <a:rPr lang="en-US" sz="1600" u="none" strike="noStrike" dirty="0">
                          <a:effectLst/>
                        </a:rPr>
                        <a:t>Year</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r>
                        <a:rPr lang="en-US" sz="1600" u="none" strike="noStrike" dirty="0">
                          <a:effectLst/>
                        </a:rPr>
                        <a:t>Fiscal</a:t>
                      </a:r>
                      <a:br>
                        <a:rPr lang="en-US" sz="1600" u="none" strike="noStrike" dirty="0">
                          <a:effectLst/>
                        </a:rPr>
                      </a:br>
                      <a:r>
                        <a:rPr lang="en-US" sz="1600" u="none" strike="noStrike" dirty="0">
                          <a:effectLst/>
                        </a:rPr>
                        <a:t>Year</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r>
                        <a:rPr lang="en-US" sz="1600" u="none" strike="noStrike" dirty="0">
                          <a:effectLst/>
                        </a:rPr>
                        <a:t>EAV $$</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r>
                        <a:rPr lang="en-US" sz="1600" u="none" strike="noStrike" dirty="0">
                          <a:effectLst/>
                        </a:rPr>
                        <a:t>Road District</a:t>
                      </a:r>
                      <a:br>
                        <a:rPr lang="en-US" sz="1600" u="none" strike="noStrike" dirty="0">
                          <a:effectLst/>
                        </a:rPr>
                      </a:br>
                      <a:r>
                        <a:rPr lang="en-US" sz="1600" u="none" strike="noStrike" dirty="0">
                          <a:effectLst/>
                        </a:rPr>
                        <a:t> Levy Dollars</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r>
                        <a:rPr lang="en-US" sz="1600" u="none" strike="noStrike" dirty="0">
                          <a:effectLst/>
                        </a:rPr>
                        <a:t>Afton Road</a:t>
                      </a:r>
                      <a:br>
                        <a:rPr lang="en-US" sz="1600" u="none" strike="noStrike" dirty="0">
                          <a:effectLst/>
                        </a:rPr>
                      </a:br>
                      <a:r>
                        <a:rPr lang="en-US" sz="1600" u="none" strike="noStrike" dirty="0">
                          <a:effectLst/>
                        </a:rPr>
                        <a:t>Tax Rate</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r>
                        <a:rPr lang="en-US" sz="1600" u="none" strike="noStrike" dirty="0">
                          <a:effectLst/>
                        </a:rPr>
                        <a:t>Township </a:t>
                      </a:r>
                      <a:br>
                        <a:rPr lang="en-US" sz="1600" u="none" strike="noStrike" dirty="0">
                          <a:effectLst/>
                        </a:rPr>
                      </a:br>
                      <a:r>
                        <a:rPr lang="en-US" sz="1600" u="none" strike="noStrike" dirty="0">
                          <a:effectLst/>
                        </a:rPr>
                        <a:t>Levy Dollars</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r>
                        <a:rPr lang="en-US" sz="1600" u="none" strike="noStrike" dirty="0">
                          <a:effectLst/>
                        </a:rPr>
                        <a:t>Afton Twp</a:t>
                      </a:r>
                      <a:br>
                        <a:rPr lang="en-US" sz="1600" u="none" strike="noStrike" dirty="0">
                          <a:effectLst/>
                        </a:rPr>
                      </a:br>
                      <a:r>
                        <a:rPr lang="en-US" sz="1600" u="none" strike="noStrike" dirty="0">
                          <a:effectLst/>
                        </a:rPr>
                        <a:t>Tax Rate</a:t>
                      </a:r>
                      <a:endParaRPr lang="en-US" sz="1600" b="1" i="0" u="none" strike="noStrike" dirty="0">
                        <a:solidFill>
                          <a:srgbClr val="FFFFFF"/>
                        </a:solidFill>
                        <a:effectLst/>
                        <a:latin typeface="Aptos Narrow" panose="020B0004020202020204" pitchFamily="34" charset="0"/>
                      </a:endParaRPr>
                    </a:p>
                  </a:txBody>
                  <a:tcPr marL="6434" marR="6434" marT="6434" marB="0" anchor="ctr"/>
                </a:tc>
                <a:tc>
                  <a:txBody>
                    <a:bodyPr/>
                    <a:lstStyle/>
                    <a:p>
                      <a:pPr algn="ctr" fontAlgn="ctr"/>
                      <a:endParaRPr lang="en-US" sz="1200" b="0" i="0" u="none" strike="noStrike">
                        <a:solidFill>
                          <a:srgbClr val="000000"/>
                        </a:solidFill>
                        <a:effectLst/>
                        <a:latin typeface="Aptos Narrow" panose="020B0004020202020204" pitchFamily="34" charset="0"/>
                      </a:endParaRPr>
                    </a:p>
                  </a:txBody>
                  <a:tcPr marL="6434" marR="6434" marT="6434" marB="0" anchor="ctr"/>
                </a:tc>
                <a:extLst>
                  <a:ext uri="{0D108BD9-81ED-4DB2-BD59-A6C34878D82A}">
                    <a16:rowId xmlns:a16="http://schemas.microsoft.com/office/drawing/2014/main" val="1340126238"/>
                  </a:ext>
                </a:extLst>
              </a:tr>
              <a:tr h="857250">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2018</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2019-2020</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42,226,524.00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313,037.89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0.74133%</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79,394.30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0.188020%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3049568330"/>
                  </a:ext>
                </a:extLst>
              </a:tr>
              <a:tr h="857250">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2019</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2020-2021</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44,030,769.00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326,849.21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0.74232%</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81,263.19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0.184560%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1820214970"/>
                  </a:ext>
                </a:extLst>
              </a:tr>
              <a:tr h="857250">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2021-2022</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46,218,178.00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275,742.27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0.59661%</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82,924.66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0.179420%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3598589862"/>
                  </a:ext>
                </a:extLst>
              </a:tr>
              <a:tr h="857250">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2021</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2022-2023</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50,044,609.00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300,127.53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0.59972%</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87,507.99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0.174860%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2605046502"/>
                  </a:ext>
                </a:extLst>
              </a:tr>
              <a:tr h="857250">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2022</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2023-2024</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97,461,289.00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479,616.75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0.49211%</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$ 139,788.74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0.143430%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3577499226"/>
                  </a:ext>
                </a:extLst>
              </a:tr>
              <a:tr h="857250">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2023</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2024-2025</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$185,096,169.00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502,573.12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0.27152%</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$ 146,281.51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0.079030%</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3402162248"/>
                  </a:ext>
                </a:extLst>
              </a:tr>
              <a:tr h="857250">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2024</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2025-2026</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$458,683,240.00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 $    889,850.00 </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a:effectLst/>
                          <a:latin typeface="Calibri" panose="020F0502020204030204" pitchFamily="34" charset="0"/>
                          <a:ea typeface="Calibri" panose="020F0502020204030204" pitchFamily="34" charset="0"/>
                          <a:cs typeface="Calibri" panose="020F0502020204030204" pitchFamily="34" charset="0"/>
                        </a:rPr>
                        <a:t>0.19400%</a:t>
                      </a:r>
                      <a:endParaRPr lang="en-US" sz="2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 $ 230,430.00 </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ctr" fontAlgn="ctr"/>
                      <a:r>
                        <a:rPr lang="en-US" sz="2000" b="1" u="none" strike="noStrike" dirty="0">
                          <a:effectLst/>
                          <a:latin typeface="Calibri" panose="020F0502020204030204" pitchFamily="34" charset="0"/>
                          <a:ea typeface="Calibri" panose="020F0502020204030204" pitchFamily="34" charset="0"/>
                          <a:cs typeface="Calibri" panose="020F0502020204030204" pitchFamily="34" charset="0"/>
                        </a:rPr>
                        <a:t>0.050237%</a:t>
                      </a:r>
                      <a:endParaRPr lang="en-US" sz="2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ctr"/>
                </a:tc>
                <a:tc>
                  <a:txBody>
                    <a:bodyPr/>
                    <a:lstStyle/>
                    <a:p>
                      <a:pPr algn="l" fontAlgn="b"/>
                      <a:endParaRPr lang="en-US"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434" marR="6434" marT="6434" marB="0" anchor="b"/>
                </a:tc>
                <a:extLst>
                  <a:ext uri="{0D108BD9-81ED-4DB2-BD59-A6C34878D82A}">
                    <a16:rowId xmlns:a16="http://schemas.microsoft.com/office/drawing/2014/main" val="4101206854"/>
                  </a:ext>
                </a:extLst>
              </a:tr>
            </a:tbl>
          </a:graphicData>
        </a:graphic>
      </p:graphicFrame>
    </p:spTree>
    <p:extLst>
      <p:ext uri="{BB962C8B-B14F-4D97-AF65-F5344CB8AC3E}">
        <p14:creationId xmlns:p14="http://schemas.microsoft.com/office/powerpoint/2010/main" val="52228612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561F9ED-D572-9DD4-0EB4-70A2F4E1447E}"/>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B64124C-3B51-926A-9FDB-85D2F5C05218}"/>
              </a:ext>
            </a:extLst>
          </p:cNvPr>
          <p:cNvGraphicFramePr>
            <a:graphicFrameLocks noGrp="1"/>
          </p:cNvGraphicFramePr>
          <p:nvPr>
            <p:extLst>
              <p:ext uri="{D42A27DB-BD31-4B8C-83A1-F6EECF244321}">
                <p14:modId xmlns:p14="http://schemas.microsoft.com/office/powerpoint/2010/main" val="4010479858"/>
              </p:ext>
            </p:extLst>
          </p:nvPr>
        </p:nvGraphicFramePr>
        <p:xfrm>
          <a:off x="583223" y="880594"/>
          <a:ext cx="10503877" cy="5203682"/>
        </p:xfrm>
        <a:graphic>
          <a:graphicData uri="http://schemas.openxmlformats.org/drawingml/2006/table">
            <a:tbl>
              <a:tblPr/>
              <a:tblGrid>
                <a:gridCol w="779584">
                  <a:extLst>
                    <a:ext uri="{9D8B030D-6E8A-4147-A177-3AD203B41FA5}">
                      <a16:colId xmlns:a16="http://schemas.microsoft.com/office/drawing/2014/main" val="3691579610"/>
                    </a:ext>
                  </a:extLst>
                </a:gridCol>
                <a:gridCol w="2181972">
                  <a:extLst>
                    <a:ext uri="{9D8B030D-6E8A-4147-A177-3AD203B41FA5}">
                      <a16:colId xmlns:a16="http://schemas.microsoft.com/office/drawing/2014/main" val="1613868930"/>
                    </a:ext>
                  </a:extLst>
                </a:gridCol>
                <a:gridCol w="1836113">
                  <a:extLst>
                    <a:ext uri="{9D8B030D-6E8A-4147-A177-3AD203B41FA5}">
                      <a16:colId xmlns:a16="http://schemas.microsoft.com/office/drawing/2014/main" val="2973559611"/>
                    </a:ext>
                  </a:extLst>
                </a:gridCol>
                <a:gridCol w="1353272">
                  <a:extLst>
                    <a:ext uri="{9D8B030D-6E8A-4147-A177-3AD203B41FA5}">
                      <a16:colId xmlns:a16="http://schemas.microsoft.com/office/drawing/2014/main" val="3059411855"/>
                    </a:ext>
                  </a:extLst>
                </a:gridCol>
                <a:gridCol w="40640">
                  <a:extLst>
                    <a:ext uri="{9D8B030D-6E8A-4147-A177-3AD203B41FA5}">
                      <a16:colId xmlns:a16="http://schemas.microsoft.com/office/drawing/2014/main" val="2096548404"/>
                    </a:ext>
                  </a:extLst>
                </a:gridCol>
                <a:gridCol w="2344592">
                  <a:extLst>
                    <a:ext uri="{9D8B030D-6E8A-4147-A177-3AD203B41FA5}">
                      <a16:colId xmlns:a16="http://schemas.microsoft.com/office/drawing/2014/main" val="1970025823"/>
                    </a:ext>
                  </a:extLst>
                </a:gridCol>
                <a:gridCol w="1967704">
                  <a:extLst>
                    <a:ext uri="{9D8B030D-6E8A-4147-A177-3AD203B41FA5}">
                      <a16:colId xmlns:a16="http://schemas.microsoft.com/office/drawing/2014/main" val="1500144731"/>
                    </a:ext>
                  </a:extLst>
                </a:gridCol>
              </a:tblGrid>
              <a:tr h="1128161">
                <a:tc>
                  <a:txBody>
                    <a:bodyPr/>
                    <a:lstStyle/>
                    <a:p>
                      <a:pPr algn="ctr" fontAlgn="ctr"/>
                      <a:r>
                        <a:rPr lang="en-US" sz="2400" b="1" i="0" u="none" strike="noStrike" dirty="0">
                          <a:solidFill>
                            <a:srgbClr val="FFFFFF"/>
                          </a:solidFill>
                          <a:effectLst/>
                          <a:latin typeface="Calibri" panose="020F0502020204030204" pitchFamily="34" charset="0"/>
                        </a:rPr>
                        <a:t>YEAR</a:t>
                      </a:r>
                    </a:p>
                  </a:txBody>
                  <a:tcPr marL="7620" marR="7620" marT="7620" marB="0" anchor="ctr" anchorCtr="1">
                    <a:lnL>
                      <a:noFill/>
                    </a:lnL>
                    <a:lnR>
                      <a:noFill/>
                    </a:lnR>
                    <a:lnT>
                      <a:noFill/>
                    </a:lnT>
                    <a:lnB>
                      <a:noFill/>
                    </a:lnB>
                    <a:solidFill>
                      <a:srgbClr val="0E2841"/>
                    </a:solidFill>
                  </a:tcPr>
                </a:tc>
                <a:tc>
                  <a:txBody>
                    <a:bodyPr/>
                    <a:lstStyle/>
                    <a:p>
                      <a:pPr algn="ctr" fontAlgn="ctr"/>
                      <a:r>
                        <a:rPr lang="en-US" sz="2400" b="1" i="0" u="none" strike="noStrike" dirty="0">
                          <a:solidFill>
                            <a:srgbClr val="FFFFFF"/>
                          </a:solidFill>
                          <a:effectLst/>
                          <a:latin typeface="Calibri" panose="020F0502020204030204" pitchFamily="34" charset="0"/>
                        </a:rPr>
                        <a:t>EAV  </a:t>
                      </a:r>
                      <a:br>
                        <a:rPr lang="en-US" sz="2400" b="1" i="0" u="none" strike="noStrike" dirty="0">
                          <a:solidFill>
                            <a:srgbClr val="FFFFFF"/>
                          </a:solidFill>
                          <a:effectLst/>
                          <a:latin typeface="Calibri" panose="020F0502020204030204" pitchFamily="34" charset="0"/>
                        </a:rPr>
                      </a:br>
                      <a:r>
                        <a:rPr lang="en-US" sz="2400" b="1" i="0" u="none" strike="noStrike" dirty="0">
                          <a:solidFill>
                            <a:srgbClr val="FFFFFF"/>
                          </a:solidFill>
                          <a:effectLst/>
                          <a:latin typeface="Calibri" panose="020F0502020204030204" pitchFamily="34" charset="0"/>
                        </a:rPr>
                        <a:t>DOLLARS</a:t>
                      </a:r>
                    </a:p>
                  </a:txBody>
                  <a:tcPr marL="7620" marR="7620" marT="7620" marB="0" anchor="ctr" anchorCtr="1">
                    <a:lnL>
                      <a:noFill/>
                    </a:lnL>
                    <a:lnR>
                      <a:noFill/>
                    </a:lnR>
                    <a:lnT>
                      <a:noFill/>
                    </a:lnT>
                    <a:lnB>
                      <a:noFill/>
                    </a:lnB>
                    <a:solidFill>
                      <a:srgbClr val="0E2841"/>
                    </a:solidFill>
                  </a:tcPr>
                </a:tc>
                <a:tc>
                  <a:txBody>
                    <a:bodyPr/>
                    <a:lstStyle/>
                    <a:p>
                      <a:pPr algn="ctr" fontAlgn="ctr"/>
                      <a:r>
                        <a:rPr lang="en-US" sz="2400" b="1" i="0" u="none" strike="noStrike" dirty="0">
                          <a:solidFill>
                            <a:srgbClr val="FFFFFF"/>
                          </a:solidFill>
                          <a:effectLst/>
                          <a:latin typeface="Calibri" panose="020F0502020204030204" pitchFamily="34" charset="0"/>
                        </a:rPr>
                        <a:t>ROAD DISTIRCT </a:t>
                      </a:r>
                      <a:br>
                        <a:rPr lang="en-US" sz="2400" b="1" i="0" u="none" strike="noStrike" dirty="0">
                          <a:solidFill>
                            <a:srgbClr val="FFFFFF"/>
                          </a:solidFill>
                          <a:effectLst/>
                          <a:latin typeface="Calibri" panose="020F0502020204030204" pitchFamily="34" charset="0"/>
                        </a:rPr>
                      </a:br>
                      <a:r>
                        <a:rPr lang="en-US" sz="2400" b="1" i="0" u="none" strike="noStrike" dirty="0">
                          <a:solidFill>
                            <a:srgbClr val="FFFFFF"/>
                          </a:solidFill>
                          <a:effectLst/>
                          <a:latin typeface="Calibri" panose="020F0502020204030204" pitchFamily="34" charset="0"/>
                        </a:rPr>
                        <a:t>DOLLARS</a:t>
                      </a:r>
                    </a:p>
                  </a:txBody>
                  <a:tcPr marL="7620" marR="7620" marT="7620" marB="0" anchor="ctr" anchorCtr="1">
                    <a:lnL>
                      <a:noFill/>
                    </a:lnL>
                    <a:lnR>
                      <a:noFill/>
                    </a:lnR>
                    <a:lnT>
                      <a:noFill/>
                    </a:lnT>
                    <a:lnB>
                      <a:noFill/>
                    </a:lnB>
                    <a:solidFill>
                      <a:srgbClr val="0E2841"/>
                    </a:solidFill>
                  </a:tcPr>
                </a:tc>
                <a:tc>
                  <a:txBody>
                    <a:bodyPr/>
                    <a:lstStyle/>
                    <a:p>
                      <a:pPr algn="ctr" fontAlgn="ctr"/>
                      <a:r>
                        <a:rPr lang="en-US" sz="2400" b="1" i="0" u="none" strike="noStrike" dirty="0">
                          <a:solidFill>
                            <a:srgbClr val="FFFFFF"/>
                          </a:solidFill>
                          <a:effectLst/>
                          <a:latin typeface="Calibri" panose="020F0502020204030204" pitchFamily="34" charset="0"/>
                        </a:rPr>
                        <a:t>Levy</a:t>
                      </a:r>
                      <a:br>
                        <a:rPr lang="en-US" sz="2400" b="1" i="0" u="none" strike="noStrike" dirty="0">
                          <a:solidFill>
                            <a:srgbClr val="FFFFFF"/>
                          </a:solidFill>
                          <a:effectLst/>
                          <a:latin typeface="Calibri" panose="020F0502020204030204" pitchFamily="34" charset="0"/>
                        </a:rPr>
                      </a:br>
                      <a:r>
                        <a:rPr lang="en-US" sz="2400" b="1" i="0" u="none" strike="noStrike" dirty="0">
                          <a:solidFill>
                            <a:srgbClr val="FFFFFF"/>
                          </a:solidFill>
                          <a:effectLst/>
                          <a:latin typeface="Calibri" panose="020F0502020204030204" pitchFamily="34" charset="0"/>
                        </a:rPr>
                        <a:t>RATE</a:t>
                      </a:r>
                    </a:p>
                  </a:txBody>
                  <a:tcPr marL="7620" marR="7620" marT="7620" marB="0" anchor="ctr" anchorCtr="1">
                    <a:lnL>
                      <a:noFill/>
                    </a:lnL>
                    <a:lnR>
                      <a:noFill/>
                    </a:lnR>
                    <a:lnT>
                      <a:noFill/>
                    </a:lnT>
                    <a:lnB>
                      <a:noFill/>
                    </a:lnB>
                    <a:solidFill>
                      <a:srgbClr val="0E2841"/>
                    </a:solidFill>
                  </a:tcPr>
                </a:tc>
                <a:tc>
                  <a:txBody>
                    <a:bodyPr/>
                    <a:lstStyle/>
                    <a:p>
                      <a:pPr algn="ctr" fontAlgn="ctr"/>
                      <a:r>
                        <a:rPr lang="en-US" sz="2400" b="1" i="0" u="none" strike="noStrike">
                          <a:solidFill>
                            <a:srgbClr val="FFFFFF"/>
                          </a:solidFill>
                          <a:effectLst/>
                          <a:latin typeface="Calibri" panose="020F0502020204030204" pitchFamily="34" charset="0"/>
                        </a:rPr>
                        <a:t> </a:t>
                      </a:r>
                    </a:p>
                  </a:txBody>
                  <a:tcPr marL="7620" marR="7620" marT="7620" marB="0" anchor="ctr" anchorCtr="1">
                    <a:lnL>
                      <a:noFill/>
                    </a:lnL>
                    <a:lnR>
                      <a:noFill/>
                    </a:lnR>
                    <a:lnT>
                      <a:noFill/>
                    </a:lnT>
                    <a:lnB>
                      <a:noFill/>
                    </a:lnB>
                    <a:solidFill>
                      <a:srgbClr val="0E2841"/>
                    </a:solidFill>
                  </a:tcPr>
                </a:tc>
                <a:tc>
                  <a:txBody>
                    <a:bodyPr/>
                    <a:lstStyle/>
                    <a:p>
                      <a:pPr algn="ctr" fontAlgn="ctr"/>
                      <a:r>
                        <a:rPr lang="en-US" sz="2400" b="1" i="0" u="none" strike="noStrike" dirty="0">
                          <a:solidFill>
                            <a:srgbClr val="FFFFFF"/>
                          </a:solidFill>
                          <a:effectLst/>
                          <a:latin typeface="Calibri" panose="020F0502020204030204" pitchFamily="34" charset="0"/>
                        </a:rPr>
                        <a:t>TOWNSHIP</a:t>
                      </a:r>
                    </a:p>
                    <a:p>
                      <a:pPr algn="ctr" fontAlgn="ctr"/>
                      <a:r>
                        <a:rPr lang="en-US" sz="2400" b="1" i="0" u="none" strike="noStrike" dirty="0">
                          <a:solidFill>
                            <a:srgbClr val="FFFFFF"/>
                          </a:solidFill>
                          <a:effectLst/>
                          <a:latin typeface="Calibri" panose="020F0502020204030204" pitchFamily="34" charset="0"/>
                        </a:rPr>
                        <a:t>DOLLARS</a:t>
                      </a:r>
                    </a:p>
                  </a:txBody>
                  <a:tcPr marL="7620" marR="7620" marT="7620" marB="0" anchor="ctr" anchorCtr="1">
                    <a:lnL>
                      <a:noFill/>
                    </a:lnL>
                    <a:lnR>
                      <a:noFill/>
                    </a:lnR>
                    <a:lnT>
                      <a:noFill/>
                    </a:lnT>
                    <a:lnB>
                      <a:noFill/>
                    </a:lnB>
                    <a:solidFill>
                      <a:srgbClr val="0E2841"/>
                    </a:solidFill>
                  </a:tcPr>
                </a:tc>
                <a:tc>
                  <a:txBody>
                    <a:bodyPr/>
                    <a:lstStyle/>
                    <a:p>
                      <a:pPr algn="ctr" fontAlgn="ctr"/>
                      <a:r>
                        <a:rPr lang="en-US" sz="2400" b="1" i="0" u="none" strike="noStrike" dirty="0">
                          <a:solidFill>
                            <a:srgbClr val="FFFFFF"/>
                          </a:solidFill>
                          <a:effectLst/>
                          <a:latin typeface="Calibri" panose="020F0502020204030204" pitchFamily="34" charset="0"/>
                        </a:rPr>
                        <a:t>Levy</a:t>
                      </a:r>
                      <a:br>
                        <a:rPr lang="en-US" sz="2400" b="1" i="0" u="none" strike="noStrike" dirty="0">
                          <a:solidFill>
                            <a:srgbClr val="FFFFFF"/>
                          </a:solidFill>
                          <a:effectLst/>
                          <a:latin typeface="Calibri" panose="020F0502020204030204" pitchFamily="34" charset="0"/>
                        </a:rPr>
                      </a:br>
                      <a:r>
                        <a:rPr lang="en-US" sz="2400" b="1" i="0" u="none" strike="noStrike" dirty="0">
                          <a:solidFill>
                            <a:srgbClr val="FFFFFF"/>
                          </a:solidFill>
                          <a:effectLst/>
                          <a:latin typeface="Calibri" panose="020F0502020204030204" pitchFamily="34" charset="0"/>
                        </a:rPr>
                        <a:t>RATE</a:t>
                      </a:r>
                    </a:p>
                  </a:txBody>
                  <a:tcPr marL="7620" marR="7620" marT="7620" marB="0" anchor="ctr" anchorCtr="1">
                    <a:lnL>
                      <a:noFill/>
                    </a:lnL>
                    <a:lnR>
                      <a:noFill/>
                    </a:lnR>
                    <a:lnT>
                      <a:noFill/>
                    </a:lnT>
                    <a:lnB>
                      <a:noFill/>
                    </a:lnB>
                    <a:solidFill>
                      <a:srgbClr val="0E2841"/>
                    </a:solidFill>
                  </a:tcPr>
                </a:tc>
                <a:extLst>
                  <a:ext uri="{0D108BD9-81ED-4DB2-BD59-A6C34878D82A}">
                    <a16:rowId xmlns:a16="http://schemas.microsoft.com/office/drawing/2014/main" val="310900224"/>
                  </a:ext>
                </a:extLst>
              </a:tr>
              <a:tr h="793891">
                <a:tc>
                  <a:txBody>
                    <a:bodyPr/>
                    <a:lstStyle/>
                    <a:p>
                      <a:pPr algn="ctr" fontAlgn="b"/>
                      <a:r>
                        <a:rPr lang="en-US" sz="2600" b="0" i="0" u="none" strike="noStrike" dirty="0">
                          <a:solidFill>
                            <a:schemeClr val="tx1"/>
                          </a:solidFill>
                          <a:effectLst/>
                          <a:latin typeface="Calibri" panose="020F0502020204030204" pitchFamily="34" charset="0"/>
                        </a:rPr>
                        <a:t>2023</a:t>
                      </a: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 $185,096,196 </a:t>
                      </a: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 $502,573 </a:t>
                      </a: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0.2715%</a:t>
                      </a:r>
                    </a:p>
                  </a:txBody>
                  <a:tcPr marL="7620" marR="7620" marT="7620" marB="0" anchor="ctr" anchorCtr="1">
                    <a:lnL>
                      <a:noFill/>
                    </a:lnL>
                    <a:lnR>
                      <a:noFill/>
                    </a:lnR>
                    <a:lnT>
                      <a:noFill/>
                    </a:lnT>
                    <a:lnB>
                      <a:noFill/>
                    </a:lnB>
                    <a:noFill/>
                  </a:tcPr>
                </a:tc>
                <a:tc>
                  <a:txBody>
                    <a:bodyPr/>
                    <a:lstStyle/>
                    <a:p>
                      <a:pPr algn="ctr" fontAlgn="b"/>
                      <a:endParaRPr lang="en-US" sz="2600" b="0" i="0" u="none" strike="noStrike">
                        <a:solidFill>
                          <a:schemeClr val="tx1"/>
                        </a:solidFill>
                        <a:effectLst/>
                        <a:latin typeface="Calibri" panose="020F0502020204030204" pitchFamily="34" charset="0"/>
                      </a:endParaRP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 $146,281 </a:t>
                      </a:r>
                    </a:p>
                  </a:txBody>
                  <a:tcPr marL="7620" marR="7620" marT="7620" marB="0" anchor="ctr" anchorCtr="1">
                    <a:lnL>
                      <a:noFill/>
                    </a:lnL>
                    <a:lnR>
                      <a:noFill/>
                    </a:lnR>
                    <a:lnT>
                      <a:noFill/>
                    </a:lnT>
                    <a:lnB>
                      <a:noFill/>
                    </a:lnB>
                    <a:noFill/>
                  </a:tcPr>
                </a:tc>
                <a:tc>
                  <a:txBody>
                    <a:bodyPr/>
                    <a:lstStyle/>
                    <a:p>
                      <a:pPr algn="ctr" fontAlgn="b"/>
                      <a:r>
                        <a:rPr lang="en-US" sz="2500" b="0" i="0" u="none" strike="noStrike">
                          <a:solidFill>
                            <a:schemeClr val="tx1"/>
                          </a:solidFill>
                          <a:effectLst/>
                          <a:latin typeface="Calibri" panose="020F0502020204030204" pitchFamily="34" charset="0"/>
                        </a:rPr>
                        <a:t>0.0790%</a:t>
                      </a:r>
                    </a:p>
                  </a:txBody>
                  <a:tcPr marL="7620" marR="7620" marT="7620" marB="0" anchor="ctr" anchorCtr="1">
                    <a:lnL>
                      <a:noFill/>
                    </a:lnL>
                    <a:lnR>
                      <a:noFill/>
                    </a:lnR>
                    <a:lnT>
                      <a:noFill/>
                    </a:lnT>
                    <a:lnB>
                      <a:noFill/>
                    </a:lnB>
                    <a:noFill/>
                  </a:tcPr>
                </a:tc>
                <a:extLst>
                  <a:ext uri="{0D108BD9-81ED-4DB2-BD59-A6C34878D82A}">
                    <a16:rowId xmlns:a16="http://schemas.microsoft.com/office/drawing/2014/main" val="2548722987"/>
                  </a:ext>
                </a:extLst>
              </a:tr>
              <a:tr h="793891">
                <a:tc>
                  <a:txBody>
                    <a:bodyPr/>
                    <a:lstStyle/>
                    <a:p>
                      <a:pPr algn="ctr" fontAlgn="b"/>
                      <a:r>
                        <a:rPr lang="en-US" sz="2600" b="0" i="0" u="none" strike="noStrike">
                          <a:solidFill>
                            <a:schemeClr val="tx1"/>
                          </a:solidFill>
                          <a:effectLst/>
                          <a:latin typeface="Calibri" panose="020F0502020204030204" pitchFamily="34" charset="0"/>
                        </a:rPr>
                        <a:t>2024</a:t>
                      </a: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 $458,683,240 </a:t>
                      </a: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 $889,850 </a:t>
                      </a:r>
                    </a:p>
                  </a:txBody>
                  <a:tcPr marL="7620" marR="7620" marT="7620" marB="0" anchor="ctr" anchorCtr="1">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2600" b="0" i="0" u="none" strike="noStrike" dirty="0">
                          <a:solidFill>
                            <a:schemeClr val="tx1"/>
                          </a:solidFill>
                          <a:effectLst/>
                          <a:latin typeface="Calibri" panose="020F0502020204030204" pitchFamily="34" charset="0"/>
                        </a:rPr>
                        <a:t>0.1940%</a:t>
                      </a:r>
                    </a:p>
                  </a:txBody>
                  <a:tcPr marL="7620" marR="7620" marT="7620" marB="0" anchor="ctr" anchorCtr="1">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2600" b="0" i="0" u="none" strike="noStrike" dirty="0">
                        <a:solidFill>
                          <a:schemeClr val="tx1"/>
                        </a:solidFill>
                        <a:effectLst/>
                        <a:latin typeface="Calibri" panose="020F0502020204030204" pitchFamily="34" charset="0"/>
                      </a:endParaRPr>
                    </a:p>
                  </a:txBody>
                  <a:tcPr marL="7620" marR="7620" marT="7620" marB="0" anchor="ctr" anchorCtr="1">
                    <a:lnL>
                      <a:noFill/>
                    </a:lnL>
                    <a:lnR>
                      <a:noFill/>
                    </a:lnR>
                    <a:lnT>
                      <a:noFill/>
                    </a:lnT>
                    <a:lnB>
                      <a:noFill/>
                    </a:lnB>
                    <a:noFill/>
                  </a:tcPr>
                </a:tc>
                <a:tc>
                  <a:txBody>
                    <a:bodyPr/>
                    <a:lstStyle/>
                    <a:p>
                      <a:pPr algn="ctr" fontAlgn="b"/>
                      <a:r>
                        <a:rPr lang="en-US" sz="2600" b="0" i="0" u="none" strike="noStrike" dirty="0">
                          <a:solidFill>
                            <a:schemeClr val="tx1"/>
                          </a:solidFill>
                          <a:effectLst/>
                          <a:latin typeface="Calibri" panose="020F0502020204030204" pitchFamily="34" charset="0"/>
                        </a:rPr>
                        <a:t> $230,430 </a:t>
                      </a:r>
                    </a:p>
                  </a:txBody>
                  <a:tcPr marL="7620" marR="7620" marT="7620" marB="0" anchor="ctr" anchorCtr="1">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US" sz="2500" b="0" i="0" u="none" strike="noStrike" dirty="0">
                          <a:solidFill>
                            <a:schemeClr val="tx1"/>
                          </a:solidFill>
                          <a:effectLst/>
                          <a:latin typeface="Calibri" panose="020F0502020204030204" pitchFamily="34" charset="0"/>
                        </a:rPr>
                        <a:t>0.0502%</a:t>
                      </a:r>
                    </a:p>
                  </a:txBody>
                  <a:tcPr marL="7620" marR="7620" marT="7620" marB="0" anchor="ctr" anchorCtr="1">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9001118"/>
                  </a:ext>
                </a:extLst>
              </a:tr>
              <a:tr h="899957">
                <a:tc>
                  <a:txBody>
                    <a:bodyPr/>
                    <a:lstStyle/>
                    <a:p>
                      <a:pPr algn="ctr" fontAlgn="b"/>
                      <a:endParaRPr lang="en-US" sz="2600" b="0" i="0" u="none" strike="noStrike">
                        <a:solidFill>
                          <a:srgbClr val="000000"/>
                        </a:solidFill>
                        <a:effectLst/>
                        <a:latin typeface="Calibri" panose="020F0502020204030204" pitchFamily="34" charset="0"/>
                      </a:endParaRPr>
                    </a:p>
                  </a:txBody>
                  <a:tcPr marL="7620" marR="7620" marT="7620" marB="0" anchor="ctr" anchorCtr="1">
                    <a:lnL>
                      <a:noFill/>
                    </a:lnL>
                    <a:lnR>
                      <a:noFill/>
                    </a:lnR>
                    <a:lnT>
                      <a:noFill/>
                    </a:lnT>
                    <a:lnB>
                      <a:noFill/>
                    </a:lnB>
                    <a:noFill/>
                  </a:tcPr>
                </a:tc>
                <a:tc>
                  <a:txBody>
                    <a:bodyPr/>
                    <a:lstStyle/>
                    <a:p>
                      <a:pPr algn="ctr" fontAlgn="b"/>
                      <a:endParaRPr lang="en-US" sz="2600" b="0" i="0" u="none" strike="noStrike">
                        <a:solidFill>
                          <a:srgbClr val="000000"/>
                        </a:solidFill>
                        <a:effectLst/>
                        <a:latin typeface="Calibri" panose="020F0502020204030204" pitchFamily="34" charset="0"/>
                      </a:endParaRPr>
                    </a:p>
                  </a:txBody>
                  <a:tcPr marL="7620" marR="7620" marT="7620" marB="0" anchor="ctr" anchorCtr="1">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2600" b="1" i="0" u="none" strike="noStrike">
                          <a:solidFill>
                            <a:srgbClr val="FF0000"/>
                          </a:solidFill>
                          <a:effectLst/>
                          <a:latin typeface="Calibri" panose="020F0502020204030204" pitchFamily="34" charset="0"/>
                        </a:rPr>
                        <a:t>Change Rate</a:t>
                      </a:r>
                    </a:p>
                  </a:txBody>
                  <a:tcPr marL="7620" marR="7620" marT="762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2600" b="1" i="0" u="none" strike="noStrike">
                          <a:solidFill>
                            <a:srgbClr val="FF0000"/>
                          </a:solidFill>
                          <a:effectLst/>
                          <a:latin typeface="Calibri" panose="020F0502020204030204" pitchFamily="34" charset="0"/>
                        </a:rPr>
                        <a:t>-40%</a:t>
                      </a:r>
                    </a:p>
                  </a:txBody>
                  <a:tcPr marL="7620" marR="7620" marT="7620" marB="0" anchor="ctr" anchorCtr="1">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endParaRPr lang="en-US" sz="2600" b="0" i="0" u="none" strike="noStrike">
                        <a:solidFill>
                          <a:srgbClr val="000000"/>
                        </a:solidFill>
                        <a:effectLst/>
                        <a:latin typeface="Calibri" panose="020F0502020204030204" pitchFamily="34" charset="0"/>
                      </a:endParaRPr>
                    </a:p>
                  </a:txBody>
                  <a:tcPr marL="7620" marR="7620" marT="762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2600" b="1" i="0" u="none" strike="noStrike" dirty="0">
                          <a:solidFill>
                            <a:srgbClr val="FF0000"/>
                          </a:solidFill>
                          <a:effectLst/>
                          <a:latin typeface="Calibri" panose="020F0502020204030204" pitchFamily="34" charset="0"/>
                        </a:rPr>
                        <a:t>Change Rate</a:t>
                      </a:r>
                    </a:p>
                  </a:txBody>
                  <a:tcPr marL="7620" marR="7620" marT="7620" marB="0" anchor="ctr" anchorCtr="1">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2500" b="1" i="0" u="none" strike="noStrike" dirty="0">
                          <a:solidFill>
                            <a:srgbClr val="FF0000"/>
                          </a:solidFill>
                          <a:effectLst/>
                          <a:latin typeface="Calibri" panose="020F0502020204030204" pitchFamily="34" charset="0"/>
                        </a:rPr>
                        <a:t>-57%</a:t>
                      </a:r>
                    </a:p>
                  </a:txBody>
                  <a:tcPr marL="7620" marR="7620" marT="7620" marB="0" anchor="ctr" anchorCtr="1">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1461752"/>
                  </a:ext>
                </a:extLst>
              </a:tr>
              <a:tr h="793891">
                <a:tc>
                  <a:txBody>
                    <a:bodyPr/>
                    <a:lstStyle/>
                    <a:p>
                      <a:pPr algn="ctr" fontAlgn="b"/>
                      <a:endParaRPr lang="en-US" sz="2600" b="0" i="0" u="none" strike="noStrike">
                        <a:solidFill>
                          <a:srgbClr val="000000"/>
                        </a:solidFill>
                        <a:effectLst/>
                        <a:latin typeface="Calibri" panose="020F0502020204030204" pitchFamily="34" charset="0"/>
                      </a:endParaRPr>
                    </a:p>
                  </a:txBody>
                  <a:tcPr marL="7620" marR="7620" marT="7620" marB="0" anchor="ctr" anchorCtr="1">
                    <a:lnL>
                      <a:noFill/>
                    </a:lnL>
                    <a:lnR>
                      <a:noFill/>
                    </a:lnR>
                    <a:lnT>
                      <a:noFill/>
                    </a:lnT>
                    <a:lnB>
                      <a:noFill/>
                    </a:lnB>
                    <a:noFill/>
                  </a:tcPr>
                </a:tc>
                <a:tc>
                  <a:txBody>
                    <a:bodyPr/>
                    <a:lstStyle/>
                    <a:p>
                      <a:pPr algn="ctr" fontAlgn="b"/>
                      <a:r>
                        <a:rPr lang="en-US" sz="2600" b="1" i="0" u="none" strike="noStrike" dirty="0">
                          <a:solidFill>
                            <a:schemeClr val="tx1"/>
                          </a:solidFill>
                          <a:effectLst/>
                          <a:latin typeface="Calibri" panose="020F0502020204030204" pitchFamily="34" charset="0"/>
                        </a:rPr>
                        <a:t>148%</a:t>
                      </a:r>
                    </a:p>
                  </a:txBody>
                  <a:tcPr marL="7620" marR="7620" marT="7620" marB="0" anchor="ctr" anchorCtr="1">
                    <a:lnL>
                      <a:noFill/>
                    </a:lnL>
                    <a:lnR>
                      <a:noFill/>
                    </a:lnR>
                    <a:lnT>
                      <a:noFill/>
                    </a:lnT>
                    <a:lnB>
                      <a:noFill/>
                    </a:lnB>
                    <a:noFill/>
                  </a:tcPr>
                </a:tc>
                <a:tc>
                  <a:txBody>
                    <a:bodyPr/>
                    <a:lstStyle/>
                    <a:p>
                      <a:pPr algn="ctr" fontAlgn="b"/>
                      <a:r>
                        <a:rPr lang="en-US" sz="2600" b="1" i="0" u="none" strike="noStrike" dirty="0">
                          <a:solidFill>
                            <a:schemeClr val="tx1"/>
                          </a:solidFill>
                          <a:effectLst/>
                          <a:latin typeface="Calibri" panose="020F0502020204030204" pitchFamily="34" charset="0"/>
                        </a:rPr>
                        <a:t>77%</a:t>
                      </a:r>
                    </a:p>
                  </a:txBody>
                  <a:tcPr marL="7620" marR="7620" marT="7620" marB="0" anchor="ctr" anchorCtr="1">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2600" b="1" i="0" u="none" strike="noStrike">
                        <a:solidFill>
                          <a:schemeClr val="tx1"/>
                        </a:solidFill>
                        <a:effectLst/>
                        <a:latin typeface="Calibri" panose="020F0502020204030204" pitchFamily="34" charset="0"/>
                      </a:endParaRPr>
                    </a:p>
                  </a:txBody>
                  <a:tcPr marL="7620" marR="7620" marT="7620" marB="0" anchor="ctr" anchorCtr="1">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2600" b="1" i="0" u="none" strike="noStrike" dirty="0">
                        <a:solidFill>
                          <a:schemeClr val="tx1"/>
                        </a:solidFill>
                        <a:effectLst/>
                        <a:latin typeface="Calibri" panose="020F0502020204030204" pitchFamily="34" charset="0"/>
                      </a:endParaRPr>
                    </a:p>
                  </a:txBody>
                  <a:tcPr marL="7620" marR="7620" marT="7620" marB="0" anchor="ctr" anchorCtr="1">
                    <a:lnL>
                      <a:noFill/>
                    </a:lnL>
                    <a:lnR>
                      <a:noFill/>
                    </a:lnR>
                    <a:lnT>
                      <a:noFill/>
                    </a:lnT>
                    <a:lnB>
                      <a:noFill/>
                    </a:lnB>
                    <a:noFill/>
                  </a:tcPr>
                </a:tc>
                <a:tc>
                  <a:txBody>
                    <a:bodyPr/>
                    <a:lstStyle/>
                    <a:p>
                      <a:pPr algn="ctr" fontAlgn="b"/>
                      <a:r>
                        <a:rPr lang="en-US" sz="2600" b="1" i="0" u="none" strike="noStrike" dirty="0">
                          <a:solidFill>
                            <a:schemeClr val="tx1"/>
                          </a:solidFill>
                          <a:effectLst/>
                          <a:latin typeface="Calibri" panose="020F0502020204030204" pitchFamily="34" charset="0"/>
                        </a:rPr>
                        <a:t>58%</a:t>
                      </a:r>
                    </a:p>
                  </a:txBody>
                  <a:tcPr marL="7620" marR="7620" marT="7620" marB="0" anchor="ctr" anchorCtr="1">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2500" b="0" i="0" u="none" strike="noStrike" dirty="0">
                        <a:solidFill>
                          <a:srgbClr val="000000"/>
                        </a:solidFill>
                        <a:effectLst/>
                        <a:latin typeface="Calibri" panose="020F0502020204030204" pitchFamily="34" charset="0"/>
                      </a:endParaRPr>
                    </a:p>
                  </a:txBody>
                  <a:tcPr marL="7620" marR="7620" marT="7620" marB="0" anchor="ctr" anchorCtr="1">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38533632"/>
                  </a:ext>
                </a:extLst>
              </a:tr>
              <a:tr h="793891">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4065418799"/>
                  </a:ext>
                </a:extLst>
              </a:tr>
            </a:tbl>
          </a:graphicData>
        </a:graphic>
      </p:graphicFrame>
      <p:sp>
        <p:nvSpPr>
          <p:cNvPr id="5" name="Title 1">
            <a:extLst>
              <a:ext uri="{FF2B5EF4-FFF2-40B4-BE49-F238E27FC236}">
                <a16:creationId xmlns:a16="http://schemas.microsoft.com/office/drawing/2014/main" id="{85CAC2FC-C4D5-3A86-C36E-8057F8D04E68}"/>
              </a:ext>
            </a:extLst>
          </p:cNvPr>
          <p:cNvSpPr txBox="1">
            <a:spLocks/>
          </p:cNvSpPr>
          <p:nvPr/>
        </p:nvSpPr>
        <p:spPr>
          <a:xfrm>
            <a:off x="486507" y="257704"/>
            <a:ext cx="10923638" cy="124578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gn="ctr">
              <a:lnSpc>
                <a:spcPct val="80000"/>
              </a:lnSpc>
              <a:spcAft>
                <a:spcPts val="600"/>
              </a:spcAft>
            </a:pPr>
            <a:endParaRPr lang="en-US" sz="5000" dirty="0">
              <a:solidFill>
                <a:schemeClr val="tx1"/>
              </a:solidFill>
            </a:endParaRPr>
          </a:p>
        </p:txBody>
      </p:sp>
    </p:spTree>
    <p:extLst>
      <p:ext uri="{BB962C8B-B14F-4D97-AF65-F5344CB8AC3E}">
        <p14:creationId xmlns:p14="http://schemas.microsoft.com/office/powerpoint/2010/main" val="89171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131A1B3-C07F-84A0-EC75-AAC7EE19EB8D}"/>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522D284-9400-DB88-0C59-D1103B85D7BB}"/>
              </a:ext>
            </a:extLst>
          </p:cNvPr>
          <p:cNvGraphicFramePr>
            <a:graphicFrameLocks/>
          </p:cNvGraphicFramePr>
          <p:nvPr>
            <p:extLst>
              <p:ext uri="{D42A27DB-BD31-4B8C-83A1-F6EECF244321}">
                <p14:modId xmlns:p14="http://schemas.microsoft.com/office/powerpoint/2010/main" val="1345794741"/>
              </p:ext>
            </p:extLst>
          </p:nvPr>
        </p:nvGraphicFramePr>
        <p:xfrm>
          <a:off x="-75414" y="0"/>
          <a:ext cx="12267413"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9479012"/>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AEEE29A9-31C3-ECAC-1886-AE5FE7731177}"/>
              </a:ext>
            </a:extLst>
          </p:cNvPr>
          <p:cNvGraphicFramePr>
            <a:graphicFrameLocks noGrp="1"/>
          </p:cNvGraphicFramePr>
          <p:nvPr>
            <p:extLst>
              <p:ext uri="{D42A27DB-BD31-4B8C-83A1-F6EECF244321}">
                <p14:modId xmlns:p14="http://schemas.microsoft.com/office/powerpoint/2010/main" val="184964526"/>
              </p:ext>
            </p:extLst>
          </p:nvPr>
        </p:nvGraphicFramePr>
        <p:xfrm>
          <a:off x="254524" y="188537"/>
          <a:ext cx="11708090" cy="6461939"/>
        </p:xfrm>
        <a:graphic>
          <a:graphicData uri="http://schemas.openxmlformats.org/drawingml/2006/table">
            <a:tbl>
              <a:tblPr/>
              <a:tblGrid>
                <a:gridCol w="3631793">
                  <a:extLst>
                    <a:ext uri="{9D8B030D-6E8A-4147-A177-3AD203B41FA5}">
                      <a16:colId xmlns:a16="http://schemas.microsoft.com/office/drawing/2014/main" val="1541509435"/>
                    </a:ext>
                  </a:extLst>
                </a:gridCol>
                <a:gridCol w="1930184">
                  <a:extLst>
                    <a:ext uri="{9D8B030D-6E8A-4147-A177-3AD203B41FA5}">
                      <a16:colId xmlns:a16="http://schemas.microsoft.com/office/drawing/2014/main" val="1266798809"/>
                    </a:ext>
                  </a:extLst>
                </a:gridCol>
                <a:gridCol w="1244461">
                  <a:extLst>
                    <a:ext uri="{9D8B030D-6E8A-4147-A177-3AD203B41FA5}">
                      <a16:colId xmlns:a16="http://schemas.microsoft.com/office/drawing/2014/main" val="1995055146"/>
                    </a:ext>
                  </a:extLst>
                </a:gridCol>
                <a:gridCol w="1320654">
                  <a:extLst>
                    <a:ext uri="{9D8B030D-6E8A-4147-A177-3AD203B41FA5}">
                      <a16:colId xmlns:a16="http://schemas.microsoft.com/office/drawing/2014/main" val="1723552102"/>
                    </a:ext>
                  </a:extLst>
                </a:gridCol>
                <a:gridCol w="1574622">
                  <a:extLst>
                    <a:ext uri="{9D8B030D-6E8A-4147-A177-3AD203B41FA5}">
                      <a16:colId xmlns:a16="http://schemas.microsoft.com/office/drawing/2014/main" val="1425367599"/>
                    </a:ext>
                  </a:extLst>
                </a:gridCol>
                <a:gridCol w="2006376">
                  <a:extLst>
                    <a:ext uri="{9D8B030D-6E8A-4147-A177-3AD203B41FA5}">
                      <a16:colId xmlns:a16="http://schemas.microsoft.com/office/drawing/2014/main" val="3436404603"/>
                    </a:ext>
                  </a:extLst>
                </a:gridCol>
              </a:tblGrid>
              <a:tr h="347043">
                <a:tc gridSpan="2">
                  <a:txBody>
                    <a:bodyPr/>
                    <a:lstStyle/>
                    <a:p>
                      <a:pPr algn="l" fontAlgn="ctr"/>
                      <a:r>
                        <a:rPr lang="en-US" sz="1800" b="1" i="0" u="none" strike="noStrike" dirty="0">
                          <a:solidFill>
                            <a:schemeClr val="tx1"/>
                          </a:solidFill>
                          <a:effectLst/>
                          <a:latin typeface="Times New Roman" panose="02020603050405020304" pitchFamily="18" charset="0"/>
                        </a:rPr>
                        <a:t>Salaries for 2025-2028</a:t>
                      </a: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0569577"/>
                  </a:ext>
                </a:extLst>
              </a:tr>
              <a:tr h="734915">
                <a:tc>
                  <a:txBody>
                    <a:bodyPr/>
                    <a:lstStyle/>
                    <a:p>
                      <a:pPr algn="ctr" fontAlgn="ctr"/>
                      <a:r>
                        <a:rPr lang="en-US" sz="1600" b="1" i="0" u="none" strike="noStrike">
                          <a:solidFill>
                            <a:schemeClr val="tx1"/>
                          </a:solidFill>
                          <a:effectLst/>
                          <a:latin typeface="Times New Roman" panose="02020603050405020304" pitchFamily="18" charset="0"/>
                        </a:rPr>
                        <a:t>ELECTED POSITON/</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EMPLOYEE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SALARY </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AMOUNT</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IMRF</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Employer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IMRF</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Employer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Health</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Insurance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Total</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Salary Package</a:t>
                      </a:r>
                      <a:br>
                        <a:rPr lang="en-US" sz="1600" b="1" i="0" u="none" strike="noStrike">
                          <a:solidFill>
                            <a:schemeClr val="tx1"/>
                          </a:solidFill>
                          <a:effectLst/>
                          <a:latin typeface="Times New Roman" panose="02020603050405020304" pitchFamily="18" charset="0"/>
                        </a:rPr>
                      </a:br>
                      <a:endParaRPr lang="en-US" sz="1600" b="1" i="0" u="none" strike="noStrike">
                        <a:solidFill>
                          <a:schemeClr val="tx1"/>
                        </a:solidFill>
                        <a:effectLst/>
                        <a:latin typeface="Times New Roman" panose="02020603050405020304" pitchFamily="18" charset="0"/>
                      </a:endParaRP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7094430"/>
                  </a:ext>
                </a:extLst>
              </a:tr>
              <a:tr h="234765">
                <a:tc>
                  <a:txBody>
                    <a:bodyPr/>
                    <a:lstStyle/>
                    <a:p>
                      <a:pPr algn="ctr" fontAlgn="ctr"/>
                      <a:r>
                        <a:rPr lang="en-US" sz="1600" b="1" i="0" u="none" strike="noStrike">
                          <a:solidFill>
                            <a:schemeClr val="tx1"/>
                          </a:solidFill>
                          <a:effectLst/>
                          <a:latin typeface="Times New Roman" panose="02020603050405020304" pitchFamily="18" charset="0"/>
                        </a:rPr>
                        <a:t>Supervisor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15,120.00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15,120.00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2798823"/>
                  </a:ext>
                </a:extLst>
              </a:tr>
              <a:tr h="234765">
                <a:tc>
                  <a:txBody>
                    <a:bodyPr/>
                    <a:lstStyle/>
                    <a:p>
                      <a:pPr algn="ctr" fontAlgn="ctr"/>
                      <a:r>
                        <a:rPr lang="en-US" sz="1600" b="1" i="0" u="none" strike="noStrike">
                          <a:solidFill>
                            <a:schemeClr val="tx1"/>
                          </a:solidFill>
                          <a:effectLst/>
                          <a:latin typeface="Times New Roman" panose="02020603050405020304" pitchFamily="18" charset="0"/>
                        </a:rPr>
                        <a:t>Clerk</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6,500.00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6,500.00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5568032"/>
                  </a:ext>
                </a:extLst>
              </a:tr>
              <a:tr h="234765">
                <a:tc>
                  <a:txBody>
                    <a:bodyPr/>
                    <a:lstStyle/>
                    <a:p>
                      <a:pPr algn="ctr" fontAlgn="ctr"/>
                      <a:r>
                        <a:rPr lang="en-US" sz="1600" b="1" i="0" u="none" strike="noStrike">
                          <a:solidFill>
                            <a:schemeClr val="tx1"/>
                          </a:solidFill>
                          <a:effectLst/>
                          <a:latin typeface="Times New Roman" panose="02020603050405020304" pitchFamily="18" charset="0"/>
                        </a:rPr>
                        <a:t>Commissioner- Full Time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60,000.00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8.830%</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$5,298.00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26,400.00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91,698.00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4821951"/>
                  </a:ext>
                </a:extLst>
              </a:tr>
              <a:tr h="234765">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4171611"/>
                  </a:ext>
                </a:extLst>
              </a:tr>
              <a:tr h="234765">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6133733"/>
                  </a:ext>
                </a:extLst>
              </a:tr>
              <a:tr h="234765">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8883075"/>
                  </a:ext>
                </a:extLst>
              </a:tr>
              <a:tr h="234765">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2,400.00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9017621"/>
                  </a:ext>
                </a:extLst>
              </a:tr>
              <a:tr h="234765">
                <a:tc>
                  <a:txBody>
                    <a:bodyPr/>
                    <a:lstStyle/>
                    <a:p>
                      <a:pPr algn="ctr" fontAlgn="ctr"/>
                      <a:r>
                        <a:rPr lang="en-US" sz="1600" b="1" i="0" u="none" strike="noStrike">
                          <a:solidFill>
                            <a:schemeClr val="tx1"/>
                          </a:solidFill>
                          <a:effectLst/>
                          <a:latin typeface="Times New Roman" panose="02020603050405020304" pitchFamily="18" charset="0"/>
                        </a:rPr>
                        <a:t>Road Treasurer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1,000.00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1,000.00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0966604"/>
                  </a:ext>
                </a:extLst>
              </a:tr>
              <a:tr h="234765">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w="6350" cap="flat" cmpd="sng" algn="ctr">
                      <a:solidFill>
                        <a:srgbClr val="000000"/>
                      </a:solidFill>
                      <a:prstDash val="solid"/>
                      <a:round/>
                      <a:headEnd type="none" w="med" len="med"/>
                      <a:tailEnd type="none" w="med" len="med"/>
                    </a:lnT>
                    <a:lnB>
                      <a:noFill/>
                    </a:lnB>
                    <a:noFill/>
                  </a:tcPr>
                </a:tc>
                <a:tc gridSpan="3">
                  <a:txBody>
                    <a:bodyPr/>
                    <a:lstStyle/>
                    <a:p>
                      <a:pPr algn="l"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5170148"/>
                  </a:ext>
                </a:extLst>
              </a:tr>
              <a:tr h="265387">
                <a:tc gridSpan="2">
                  <a:txBody>
                    <a:bodyPr/>
                    <a:lstStyle/>
                    <a:p>
                      <a:pPr algn="l" fontAlgn="ctr"/>
                      <a:r>
                        <a:rPr lang="en-US" sz="1800" b="1" i="0" u="none" strike="noStrike" dirty="0">
                          <a:solidFill>
                            <a:schemeClr val="tx1"/>
                          </a:solidFill>
                          <a:effectLst/>
                          <a:latin typeface="Times New Roman" panose="02020603050405020304" pitchFamily="18" charset="0"/>
                        </a:rPr>
                        <a:t>Salaries for  2021-2025</a:t>
                      </a: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4990" marR="4990" marT="499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027466"/>
                  </a:ext>
                </a:extLst>
              </a:tr>
              <a:tr h="581807">
                <a:tc>
                  <a:txBody>
                    <a:bodyPr/>
                    <a:lstStyle/>
                    <a:p>
                      <a:pPr algn="ctr" fontAlgn="ctr"/>
                      <a:r>
                        <a:rPr lang="en-US" sz="1600" b="1" i="0" u="none" strike="noStrike">
                          <a:solidFill>
                            <a:schemeClr val="tx1"/>
                          </a:solidFill>
                          <a:effectLst/>
                          <a:latin typeface="Times New Roman" panose="02020603050405020304" pitchFamily="18" charset="0"/>
                        </a:rPr>
                        <a:t>ELECTED POSITON/</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EMPLOYEE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SALARY </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AMOUNT</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IMRF</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Employer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IMRF</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Employer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Health</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Insurance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Total</a:t>
                      </a:r>
                      <a:br>
                        <a:rPr lang="en-US" sz="1600" b="1" i="0" u="none" strike="noStrike">
                          <a:solidFill>
                            <a:schemeClr val="tx1"/>
                          </a:solidFill>
                          <a:effectLst/>
                          <a:latin typeface="Times New Roman" panose="02020603050405020304" pitchFamily="18" charset="0"/>
                        </a:rPr>
                      </a:br>
                      <a:r>
                        <a:rPr lang="en-US" sz="1600" b="1" i="0" u="none" strike="noStrike">
                          <a:solidFill>
                            <a:schemeClr val="tx1"/>
                          </a:solidFill>
                          <a:effectLst/>
                          <a:latin typeface="Times New Roman" panose="02020603050405020304" pitchFamily="18" charset="0"/>
                        </a:rPr>
                        <a:t>Salary Package</a:t>
                      </a:r>
                      <a:br>
                        <a:rPr lang="en-US" sz="1600" b="1" i="0" u="none" strike="noStrike">
                          <a:solidFill>
                            <a:schemeClr val="tx1"/>
                          </a:solidFill>
                          <a:effectLst/>
                          <a:latin typeface="Times New Roman" panose="02020603050405020304" pitchFamily="18" charset="0"/>
                        </a:rPr>
                      </a:br>
                      <a:endParaRPr lang="en-US" sz="1600" b="1" i="0" u="none" strike="noStrike">
                        <a:solidFill>
                          <a:schemeClr val="tx1"/>
                        </a:solidFill>
                        <a:effectLst/>
                        <a:latin typeface="Times New Roman" panose="02020603050405020304" pitchFamily="18" charset="0"/>
                      </a:endParaRP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3129843"/>
                  </a:ext>
                </a:extLst>
              </a:tr>
              <a:tr h="265387">
                <a:tc>
                  <a:txBody>
                    <a:bodyPr/>
                    <a:lstStyle/>
                    <a:p>
                      <a:pPr algn="ctr" fontAlgn="ctr"/>
                      <a:r>
                        <a:rPr lang="en-US" sz="1600" b="1" i="0" u="none" strike="noStrike">
                          <a:solidFill>
                            <a:schemeClr val="tx1"/>
                          </a:solidFill>
                          <a:effectLst/>
                          <a:latin typeface="Times New Roman" panose="02020603050405020304" pitchFamily="18" charset="0"/>
                        </a:rPr>
                        <a:t>Supervisor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7,395.96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7,395.96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5001654"/>
                  </a:ext>
                </a:extLst>
              </a:tr>
              <a:tr h="265387">
                <a:tc>
                  <a:txBody>
                    <a:bodyPr/>
                    <a:lstStyle/>
                    <a:p>
                      <a:pPr algn="ctr" fontAlgn="ctr"/>
                      <a:r>
                        <a:rPr lang="en-US" sz="1600" b="1" i="0" u="none" strike="noStrike">
                          <a:solidFill>
                            <a:schemeClr val="tx1"/>
                          </a:solidFill>
                          <a:effectLst/>
                          <a:latin typeface="Times New Roman" panose="02020603050405020304" pitchFamily="18" charset="0"/>
                        </a:rPr>
                        <a:t>Clerk</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4,500.00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4,500.00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8193154"/>
                  </a:ext>
                </a:extLst>
              </a:tr>
              <a:tr h="265387">
                <a:tc>
                  <a:txBody>
                    <a:bodyPr/>
                    <a:lstStyle/>
                    <a:p>
                      <a:pPr algn="ctr" fontAlgn="ctr"/>
                      <a:r>
                        <a:rPr lang="en-US" sz="1600" b="1" i="0" u="none" strike="noStrike">
                          <a:solidFill>
                            <a:schemeClr val="tx1"/>
                          </a:solidFill>
                          <a:effectLst/>
                          <a:latin typeface="Times New Roman" panose="02020603050405020304" pitchFamily="18" charset="0"/>
                        </a:rPr>
                        <a:t>Commissioner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31,400.00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8.830%</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$2,772.62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34,172.62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985496"/>
                  </a:ext>
                </a:extLst>
              </a:tr>
              <a:tr h="265387">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6656625"/>
                  </a:ext>
                </a:extLst>
              </a:tr>
              <a:tr h="265387">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2611542"/>
                  </a:ext>
                </a:extLst>
              </a:tr>
              <a:tr h="265387">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300061"/>
                  </a:ext>
                </a:extLst>
              </a:tr>
              <a:tr h="265387">
                <a:tc>
                  <a:txBody>
                    <a:bodyPr/>
                    <a:lstStyle/>
                    <a:p>
                      <a:pPr algn="ctr" fontAlgn="ctr"/>
                      <a:r>
                        <a:rPr lang="en-US" sz="1600" b="1" i="0" u="none" strike="noStrike">
                          <a:solidFill>
                            <a:schemeClr val="tx1"/>
                          </a:solidFill>
                          <a:effectLst/>
                          <a:latin typeface="Times New Roman" panose="02020603050405020304" pitchFamily="18" charset="0"/>
                        </a:rPr>
                        <a:t>Trustee</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1,200.00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737519"/>
                  </a:ext>
                </a:extLst>
              </a:tr>
              <a:tr h="265387">
                <a:tc>
                  <a:txBody>
                    <a:bodyPr/>
                    <a:lstStyle/>
                    <a:p>
                      <a:pPr algn="ctr" fontAlgn="ctr"/>
                      <a:r>
                        <a:rPr lang="en-US" sz="1600" b="1" i="0" u="none" strike="noStrike">
                          <a:solidFill>
                            <a:schemeClr val="tx1"/>
                          </a:solidFill>
                          <a:effectLst/>
                          <a:latin typeface="Times New Roman" panose="02020603050405020304" pitchFamily="18" charset="0"/>
                        </a:rPr>
                        <a:t>Road Treasurer</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          1,000.00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a:solidFill>
                            <a:schemeClr val="tx1"/>
                          </a:solidFill>
                          <a:effectLst/>
                          <a:latin typeface="Times New Roman" panose="02020603050405020304" pitchFamily="18" charset="0"/>
                        </a:rPr>
                        <a:t>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chemeClr val="tx1"/>
                          </a:solidFill>
                          <a:effectLst/>
                          <a:latin typeface="Times New Roman" panose="02020603050405020304" pitchFamily="18" charset="0"/>
                        </a:rPr>
                        <a:t> $           1,000.00 </a:t>
                      </a:r>
                    </a:p>
                  </a:txBody>
                  <a:tcPr marL="4990" marR="4990" marT="4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1188328"/>
                  </a:ext>
                </a:extLst>
              </a:tr>
            </a:tbl>
          </a:graphicData>
        </a:graphic>
      </p:graphicFrame>
    </p:spTree>
    <p:extLst>
      <p:ext uri="{BB962C8B-B14F-4D97-AF65-F5344CB8AC3E}">
        <p14:creationId xmlns:p14="http://schemas.microsoft.com/office/powerpoint/2010/main" val="3382283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2626886-0C2D-E7B5-842B-E00D7DCA4175}"/>
            </a:ext>
          </a:extLst>
        </p:cNvPr>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86160492-0C1D-F944-23B7-7765E3AE12BA}"/>
              </a:ext>
            </a:extLst>
          </p:cNvPr>
          <p:cNvPicPr>
            <a:picLocks noChangeAspect="1"/>
          </p:cNvPicPr>
          <p:nvPr/>
        </p:nvPicPr>
        <p:blipFill>
          <a:blip r:embed="rId3"/>
          <a:srcRect t="4775" r="1"/>
          <a:stretch/>
        </p:blipFill>
        <p:spPr>
          <a:xfrm>
            <a:off x="6271579" y="213458"/>
            <a:ext cx="5574820" cy="3981450"/>
          </a:xfrm>
          <a:prstGeom prst="rect">
            <a:avLst/>
          </a:prstGeom>
        </p:spPr>
      </p:pic>
      <p:pic>
        <p:nvPicPr>
          <p:cNvPr id="9" name="Content Placeholder 8">
            <a:extLst>
              <a:ext uri="{FF2B5EF4-FFF2-40B4-BE49-F238E27FC236}">
                <a16:creationId xmlns:a16="http://schemas.microsoft.com/office/drawing/2014/main" id="{1648541A-8445-3B9A-1192-DF94F7CCEE39}"/>
              </a:ext>
            </a:extLst>
          </p:cNvPr>
          <p:cNvPicPr>
            <a:picLocks noGrp="1" noChangeAspect="1"/>
          </p:cNvPicPr>
          <p:nvPr>
            <p:ph idx="1"/>
          </p:nvPr>
        </p:nvPicPr>
        <p:blipFill>
          <a:blip r:embed="rId4"/>
          <a:srcRect t="7200"/>
          <a:stretch/>
        </p:blipFill>
        <p:spPr>
          <a:xfrm>
            <a:off x="232600" y="213458"/>
            <a:ext cx="5750274" cy="4002178"/>
          </a:xfrm>
          <a:prstGeom prst="rect">
            <a:avLst/>
          </a:prstGeom>
        </p:spPr>
      </p:pic>
      <p:sp>
        <p:nvSpPr>
          <p:cNvPr id="7" name="TextBox 6">
            <a:extLst>
              <a:ext uri="{FF2B5EF4-FFF2-40B4-BE49-F238E27FC236}">
                <a16:creationId xmlns:a16="http://schemas.microsoft.com/office/drawing/2014/main" id="{5771D183-7ECC-8290-02A3-6C999C33CF8D}"/>
              </a:ext>
            </a:extLst>
          </p:cNvPr>
          <p:cNvSpPr txBox="1"/>
          <p:nvPr/>
        </p:nvSpPr>
        <p:spPr>
          <a:xfrm>
            <a:off x="505316" y="4215636"/>
            <a:ext cx="4972050" cy="523220"/>
          </a:xfrm>
          <a:prstGeom prst="rect">
            <a:avLst/>
          </a:prstGeom>
          <a:noFill/>
        </p:spPr>
        <p:txBody>
          <a:bodyPr wrap="square" rtlCol="0">
            <a:spAutoFit/>
          </a:bodyPr>
          <a:lstStyle/>
          <a:p>
            <a:pPr algn="ctr"/>
            <a:r>
              <a:rPr lang="en-US" sz="2800" dirty="0"/>
              <a:t>BEFORE</a:t>
            </a:r>
          </a:p>
        </p:txBody>
      </p:sp>
      <p:sp>
        <p:nvSpPr>
          <p:cNvPr id="8" name="TextBox 7">
            <a:extLst>
              <a:ext uri="{FF2B5EF4-FFF2-40B4-BE49-F238E27FC236}">
                <a16:creationId xmlns:a16="http://schemas.microsoft.com/office/drawing/2014/main" id="{46A929C3-8BC0-5736-7F35-5B559A24FAA1}"/>
              </a:ext>
            </a:extLst>
          </p:cNvPr>
          <p:cNvSpPr txBox="1"/>
          <p:nvPr/>
        </p:nvSpPr>
        <p:spPr>
          <a:xfrm>
            <a:off x="6714636" y="4215636"/>
            <a:ext cx="4972050" cy="523220"/>
          </a:xfrm>
          <a:prstGeom prst="rect">
            <a:avLst/>
          </a:prstGeom>
          <a:noFill/>
        </p:spPr>
        <p:txBody>
          <a:bodyPr wrap="square" rtlCol="0">
            <a:spAutoFit/>
          </a:bodyPr>
          <a:lstStyle/>
          <a:p>
            <a:pPr algn="ctr"/>
            <a:r>
              <a:rPr lang="en-US" sz="2800" b="1" dirty="0"/>
              <a:t>AFTER</a:t>
            </a:r>
          </a:p>
        </p:txBody>
      </p:sp>
      <p:sp>
        <p:nvSpPr>
          <p:cNvPr id="15" name="Title 1">
            <a:extLst>
              <a:ext uri="{FF2B5EF4-FFF2-40B4-BE49-F238E27FC236}">
                <a16:creationId xmlns:a16="http://schemas.microsoft.com/office/drawing/2014/main" id="{9DD60222-6CEE-FE56-F07A-33A742E13F0E}"/>
              </a:ext>
            </a:extLst>
          </p:cNvPr>
          <p:cNvSpPr txBox="1">
            <a:spLocks/>
          </p:cNvSpPr>
          <p:nvPr/>
        </p:nvSpPr>
        <p:spPr>
          <a:xfrm>
            <a:off x="922761" y="5368988"/>
            <a:ext cx="10923638" cy="124578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gn="ctr">
              <a:lnSpc>
                <a:spcPct val="80000"/>
              </a:lnSpc>
              <a:spcAft>
                <a:spcPts val="600"/>
              </a:spcAft>
            </a:pPr>
            <a:r>
              <a:rPr lang="en-US" sz="5000" dirty="0">
                <a:solidFill>
                  <a:schemeClr val="tx1"/>
                </a:solidFill>
              </a:rPr>
              <a:t>BRIDGE PROJECT-ROAD DISTRICT</a:t>
            </a:r>
          </a:p>
          <a:p>
            <a:pPr algn="ctr">
              <a:lnSpc>
                <a:spcPct val="80000"/>
              </a:lnSpc>
              <a:spcAft>
                <a:spcPts val="600"/>
              </a:spcAft>
            </a:pPr>
            <a:r>
              <a:rPr lang="en-US" sz="3200" dirty="0">
                <a:solidFill>
                  <a:schemeClr val="tx1"/>
                </a:solidFill>
              </a:rPr>
              <a:t>ANDERLAND ROAD</a:t>
            </a:r>
          </a:p>
        </p:txBody>
      </p:sp>
    </p:spTree>
    <p:extLst>
      <p:ext uri="{BB962C8B-B14F-4D97-AF65-F5344CB8AC3E}">
        <p14:creationId xmlns:p14="http://schemas.microsoft.com/office/powerpoint/2010/main" val="947332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48466EF-8882-74B2-0C6F-EAD91303913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0D68FB1-06C3-595A-8E42-9DDE0F804725}"/>
              </a:ext>
            </a:extLst>
          </p:cNvPr>
          <p:cNvSpPr txBox="1">
            <a:spLocks/>
          </p:cNvSpPr>
          <p:nvPr/>
        </p:nvSpPr>
        <p:spPr>
          <a:xfrm>
            <a:off x="609601" y="4385066"/>
            <a:ext cx="10923638" cy="13490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nSpc>
                <a:spcPct val="80000"/>
              </a:lnSpc>
              <a:spcAft>
                <a:spcPts val="600"/>
              </a:spcAft>
            </a:pPr>
            <a:r>
              <a:rPr lang="en-US" sz="5000">
                <a:solidFill>
                  <a:schemeClr val="tx1"/>
                </a:solidFill>
              </a:rPr>
              <a:t>FUTURE CAPITAL FUND PROJECTS- </a:t>
            </a:r>
            <a:br>
              <a:rPr lang="en-US" sz="5000">
                <a:solidFill>
                  <a:schemeClr val="tx1"/>
                </a:solidFill>
              </a:rPr>
            </a:br>
            <a:r>
              <a:rPr lang="en-US" sz="5000">
                <a:solidFill>
                  <a:schemeClr val="tx1"/>
                </a:solidFill>
              </a:rPr>
              <a:t>ROAD DISTRICT</a:t>
            </a:r>
          </a:p>
        </p:txBody>
      </p:sp>
      <p:sp>
        <p:nvSpPr>
          <p:cNvPr id="11" name="TextBox 10">
            <a:extLst>
              <a:ext uri="{FF2B5EF4-FFF2-40B4-BE49-F238E27FC236}">
                <a16:creationId xmlns:a16="http://schemas.microsoft.com/office/drawing/2014/main" id="{D4770F14-BC91-D4F6-55B9-7541562215A7}"/>
              </a:ext>
            </a:extLst>
          </p:cNvPr>
          <p:cNvSpPr txBox="1"/>
          <p:nvPr/>
        </p:nvSpPr>
        <p:spPr>
          <a:xfrm>
            <a:off x="634181" y="5978990"/>
            <a:ext cx="10923638" cy="521109"/>
          </a:xfrm>
          <a:prstGeom prst="rect">
            <a:avLst/>
          </a:prstGeom>
        </p:spPr>
        <p:txBody>
          <a:bodyPr vert="horz" lIns="91440" tIns="45720" rIns="91440" bIns="45720" rtlCol="0">
            <a:normAutofit/>
          </a:bodyPr>
          <a:lstStyle/>
          <a:p>
            <a:pPr defTabSz="914400">
              <a:lnSpc>
                <a:spcPct val="85000"/>
              </a:lnSpc>
              <a:spcBef>
                <a:spcPts val="1300"/>
              </a:spcBef>
            </a:pPr>
            <a:r>
              <a:rPr lang="en-US" sz="2400" dirty="0">
                <a:latin typeface="+mj-lt"/>
              </a:rPr>
              <a:t>ESTIMATED BUDGET $395,000</a:t>
            </a:r>
          </a:p>
        </p:txBody>
      </p:sp>
      <p:sp>
        <p:nvSpPr>
          <p:cNvPr id="10" name="TextBox 9">
            <a:extLst>
              <a:ext uri="{FF2B5EF4-FFF2-40B4-BE49-F238E27FC236}">
                <a16:creationId xmlns:a16="http://schemas.microsoft.com/office/drawing/2014/main" id="{71463C94-4400-1504-9410-D5C1DA8DBE27}"/>
              </a:ext>
            </a:extLst>
          </p:cNvPr>
          <p:cNvSpPr txBox="1"/>
          <p:nvPr/>
        </p:nvSpPr>
        <p:spPr>
          <a:xfrm>
            <a:off x="6558115" y="5857725"/>
            <a:ext cx="4847303" cy="523220"/>
          </a:xfrm>
          <a:prstGeom prst="rect">
            <a:avLst/>
          </a:prstGeom>
          <a:noFill/>
        </p:spPr>
        <p:txBody>
          <a:bodyPr wrap="square" rtlCol="0">
            <a:spAutoFit/>
          </a:bodyPr>
          <a:lstStyle/>
          <a:p>
            <a:pPr algn="ctr">
              <a:spcAft>
                <a:spcPts val="600"/>
              </a:spcAft>
            </a:pPr>
            <a:r>
              <a:rPr lang="en-US" sz="2800" b="1" dirty="0"/>
              <a:t>McGirr Road Seal Coating</a:t>
            </a:r>
          </a:p>
        </p:txBody>
      </p:sp>
      <p:pic>
        <p:nvPicPr>
          <p:cNvPr id="12" name="Content Placeholder 8">
            <a:extLst>
              <a:ext uri="{FF2B5EF4-FFF2-40B4-BE49-F238E27FC236}">
                <a16:creationId xmlns:a16="http://schemas.microsoft.com/office/drawing/2014/main" id="{DB14B15C-E4FB-3E66-1DE9-9AD5D025FEE5}"/>
              </a:ext>
            </a:extLst>
          </p:cNvPr>
          <p:cNvPicPr>
            <a:picLocks noGrp="1" noChangeAspect="1"/>
          </p:cNvPicPr>
          <p:nvPr>
            <p:ph idx="1"/>
          </p:nvPr>
        </p:nvPicPr>
        <p:blipFill>
          <a:blip r:embed="rId3"/>
          <a:srcRect/>
          <a:stretch/>
        </p:blipFill>
        <p:spPr>
          <a:xfrm>
            <a:off x="745091" y="602728"/>
            <a:ext cx="5164096" cy="33445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6641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DBDD871D-C150-5703-F932-B4F5D29C25C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0D99A51-847C-5395-264E-78820C63CA44}"/>
              </a:ext>
            </a:extLst>
          </p:cNvPr>
          <p:cNvSpPr txBox="1">
            <a:spLocks/>
          </p:cNvSpPr>
          <p:nvPr/>
        </p:nvSpPr>
        <p:spPr>
          <a:xfrm>
            <a:off x="609601" y="4385066"/>
            <a:ext cx="10923638" cy="13490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nSpc>
                <a:spcPct val="80000"/>
              </a:lnSpc>
              <a:spcAft>
                <a:spcPts val="600"/>
              </a:spcAft>
            </a:pPr>
            <a:r>
              <a:rPr lang="en-US" sz="5000">
                <a:solidFill>
                  <a:schemeClr val="tx1"/>
                </a:solidFill>
              </a:rPr>
              <a:t>FUTURE CAPITAL FUND PROJECTS- </a:t>
            </a:r>
            <a:br>
              <a:rPr lang="en-US" sz="5000">
                <a:solidFill>
                  <a:schemeClr val="tx1"/>
                </a:solidFill>
              </a:rPr>
            </a:br>
            <a:r>
              <a:rPr lang="en-US" sz="5000">
                <a:solidFill>
                  <a:schemeClr val="tx1"/>
                </a:solidFill>
              </a:rPr>
              <a:t>ROAD DISTRICT</a:t>
            </a:r>
          </a:p>
        </p:txBody>
      </p:sp>
      <p:sp>
        <p:nvSpPr>
          <p:cNvPr id="11" name="TextBox 10">
            <a:extLst>
              <a:ext uri="{FF2B5EF4-FFF2-40B4-BE49-F238E27FC236}">
                <a16:creationId xmlns:a16="http://schemas.microsoft.com/office/drawing/2014/main" id="{5F7A774A-01C7-9F6D-007D-E46A4D73FADB}"/>
              </a:ext>
            </a:extLst>
          </p:cNvPr>
          <p:cNvSpPr txBox="1"/>
          <p:nvPr/>
        </p:nvSpPr>
        <p:spPr>
          <a:xfrm>
            <a:off x="634181" y="5978990"/>
            <a:ext cx="10923638" cy="521109"/>
          </a:xfrm>
          <a:prstGeom prst="rect">
            <a:avLst/>
          </a:prstGeom>
        </p:spPr>
        <p:txBody>
          <a:bodyPr vert="horz" lIns="91440" tIns="45720" rIns="91440" bIns="45720" rtlCol="0">
            <a:normAutofit/>
          </a:bodyPr>
          <a:lstStyle/>
          <a:p>
            <a:pPr defTabSz="914400">
              <a:lnSpc>
                <a:spcPct val="85000"/>
              </a:lnSpc>
              <a:spcBef>
                <a:spcPts val="1300"/>
              </a:spcBef>
            </a:pPr>
            <a:r>
              <a:rPr lang="en-US" sz="2400" dirty="0">
                <a:latin typeface="+mj-lt"/>
              </a:rPr>
              <a:t>ESTIMATED BUDGET $175,000</a:t>
            </a:r>
          </a:p>
        </p:txBody>
      </p:sp>
      <p:pic>
        <p:nvPicPr>
          <p:cNvPr id="2050" name="F8C7911C-C957-4F21-BCF8-7A8D112366C5" descr="IMG_4624.jpg">
            <a:extLst>
              <a:ext uri="{FF2B5EF4-FFF2-40B4-BE49-F238E27FC236}">
                <a16:creationId xmlns:a16="http://schemas.microsoft.com/office/drawing/2014/main" id="{210BE6E8-776E-6345-F321-2A4B7023B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26" r="1" b="32779"/>
          <a:stretch/>
        </p:blipFill>
        <p:spPr bwMode="auto">
          <a:xfrm>
            <a:off x="635457" y="640080"/>
            <a:ext cx="6739128"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D7F7073-2C40-8F2A-3FBC-88671CD8EDE0}"/>
              </a:ext>
            </a:extLst>
          </p:cNvPr>
          <p:cNvSpPr txBox="1"/>
          <p:nvPr/>
        </p:nvSpPr>
        <p:spPr>
          <a:xfrm>
            <a:off x="6558115" y="5857725"/>
            <a:ext cx="4847303" cy="523220"/>
          </a:xfrm>
          <a:prstGeom prst="rect">
            <a:avLst/>
          </a:prstGeom>
          <a:noFill/>
        </p:spPr>
        <p:txBody>
          <a:bodyPr wrap="square" rtlCol="0">
            <a:spAutoFit/>
          </a:bodyPr>
          <a:lstStyle/>
          <a:p>
            <a:pPr algn="ctr">
              <a:spcAft>
                <a:spcPts val="600"/>
              </a:spcAft>
            </a:pPr>
            <a:r>
              <a:rPr lang="en-US" sz="2800" b="1" dirty="0"/>
              <a:t>Waterman Road Seal Coating</a:t>
            </a:r>
          </a:p>
        </p:txBody>
      </p:sp>
    </p:spTree>
    <p:extLst>
      <p:ext uri="{BB962C8B-B14F-4D97-AF65-F5344CB8AC3E}">
        <p14:creationId xmlns:p14="http://schemas.microsoft.com/office/powerpoint/2010/main" val="1424941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5F6FCD99-823F-43E8-8AF3-6D5AC302C41E" descr="IMG_4656.jpg">
            <a:extLst>
              <a:ext uri="{FF2B5EF4-FFF2-40B4-BE49-F238E27FC236}">
                <a16:creationId xmlns:a16="http://schemas.microsoft.com/office/drawing/2014/main" id="{3342A700-3EA7-2E9A-F4B2-78DA14F87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929" b="1"/>
          <a:stretch/>
        </p:blipFill>
        <p:spPr bwMode="auto">
          <a:xfrm>
            <a:off x="12843" y="-11110"/>
            <a:ext cx="4640367" cy="6869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D7C703AB-4349-4203-B3E9-26A45B4A92C6" descr="IMG_4654.jpg">
            <a:extLst>
              <a:ext uri="{FF2B5EF4-FFF2-40B4-BE49-F238E27FC236}">
                <a16:creationId xmlns:a16="http://schemas.microsoft.com/office/drawing/2014/main" id="{AC39CC23-123C-6586-2195-11BD09CDF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3909"/>
          <a:stretch/>
        </p:blipFill>
        <p:spPr bwMode="auto">
          <a:xfrm>
            <a:off x="3732431" y="-11110"/>
            <a:ext cx="761272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2055">
            <a:extLst>
              <a:ext uri="{FF2B5EF4-FFF2-40B4-BE49-F238E27FC236}">
                <a16:creationId xmlns:a16="http://schemas.microsoft.com/office/drawing/2014/main" id="{B3501DCC-558A-4F41-B480-0B94B26CF6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7" y="0"/>
            <a:ext cx="463354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7913406" y="714564"/>
            <a:ext cx="3829476" cy="2487108"/>
          </a:xfrm>
        </p:spPr>
        <p:txBody>
          <a:bodyPr vert="horz" lIns="91440" tIns="45720" rIns="91440" bIns="45720" rtlCol="0" anchor="b">
            <a:normAutofit/>
          </a:bodyPr>
          <a:lstStyle/>
          <a:p>
            <a:pPr>
              <a:lnSpc>
                <a:spcPct val="80000"/>
              </a:lnSpc>
            </a:pPr>
            <a:r>
              <a:rPr lang="en-US" sz="4700" dirty="0">
                <a:solidFill>
                  <a:schemeClr val="tx1"/>
                </a:solidFill>
              </a:rPr>
              <a:t>MAINTENANCE PROJECTS- ROAD DISTRICT</a:t>
            </a:r>
          </a:p>
        </p:txBody>
      </p:sp>
      <p:sp>
        <p:nvSpPr>
          <p:cNvPr id="10" name="TextBox 9">
            <a:extLst>
              <a:ext uri="{FF2B5EF4-FFF2-40B4-BE49-F238E27FC236}">
                <a16:creationId xmlns:a16="http://schemas.microsoft.com/office/drawing/2014/main" id="{FFCB04FC-1480-70DD-6897-66DCC8A81DEB}"/>
              </a:ext>
            </a:extLst>
          </p:cNvPr>
          <p:cNvSpPr txBox="1"/>
          <p:nvPr/>
        </p:nvSpPr>
        <p:spPr>
          <a:xfrm>
            <a:off x="7913406" y="4206876"/>
            <a:ext cx="3829476" cy="1645920"/>
          </a:xfrm>
          <a:prstGeom prst="rect">
            <a:avLst/>
          </a:prstGeom>
        </p:spPr>
        <p:txBody>
          <a:bodyPr vert="horz" lIns="91440" tIns="45720" rIns="91440" bIns="45720" rtlCol="0">
            <a:normAutofit/>
          </a:bodyPr>
          <a:lstStyle/>
          <a:p>
            <a:pPr defTabSz="914400">
              <a:lnSpc>
                <a:spcPct val="85000"/>
              </a:lnSpc>
              <a:spcBef>
                <a:spcPts val="1300"/>
              </a:spcBef>
            </a:pPr>
            <a:r>
              <a:rPr lang="en-US" sz="2000" dirty="0">
                <a:latin typeface="+mj-lt"/>
              </a:rPr>
              <a:t>Road Stripping Maintenance</a:t>
            </a:r>
          </a:p>
          <a:p>
            <a:pPr defTabSz="914400">
              <a:lnSpc>
                <a:spcPct val="85000"/>
              </a:lnSpc>
              <a:spcBef>
                <a:spcPts val="1300"/>
              </a:spcBef>
            </a:pPr>
            <a:r>
              <a:rPr lang="en-US" sz="2000" dirty="0">
                <a:latin typeface="+mj-lt"/>
              </a:rPr>
              <a:t>Gravel Road Repair</a:t>
            </a:r>
          </a:p>
        </p:txBody>
      </p:sp>
    </p:spTree>
    <p:extLst>
      <p:ext uri="{BB962C8B-B14F-4D97-AF65-F5344CB8AC3E}">
        <p14:creationId xmlns:p14="http://schemas.microsoft.com/office/powerpoint/2010/main" val="4045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69201292-C9E5-4449-BDD9-6FB03B139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8173212" y="499533"/>
            <a:ext cx="3401568" cy="1920240"/>
          </a:xfrm>
        </p:spPr>
        <p:txBody>
          <a:bodyPr vert="horz" lIns="91440" tIns="45720" rIns="91440" bIns="45720" rtlCol="0" anchor="b">
            <a:normAutofit/>
          </a:bodyPr>
          <a:lstStyle/>
          <a:p>
            <a:r>
              <a:rPr lang="en-US" sz="4000">
                <a:solidFill>
                  <a:srgbClr val="FFFFFF"/>
                </a:solidFill>
              </a:rPr>
              <a:t>MAINTENANCE PROJECTS- ROAD DISTRICT</a:t>
            </a:r>
          </a:p>
        </p:txBody>
      </p:sp>
      <p:pic>
        <p:nvPicPr>
          <p:cNvPr id="1026" name="DB680ACC-5CCC-43EF-BFB7-8F01A79F5D5C" descr="IMG_4650.jpg">
            <a:extLst>
              <a:ext uri="{FF2B5EF4-FFF2-40B4-BE49-F238E27FC236}">
                <a16:creationId xmlns:a16="http://schemas.microsoft.com/office/drawing/2014/main" id="{96F129D8-7604-3051-114A-B1A2E387AD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40231" y="640080"/>
            <a:ext cx="4666064" cy="55881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FCB04FC-1480-70DD-6897-66DCC8A81DEB}"/>
              </a:ext>
            </a:extLst>
          </p:cNvPr>
          <p:cNvSpPr txBox="1"/>
          <p:nvPr/>
        </p:nvSpPr>
        <p:spPr>
          <a:xfrm>
            <a:off x="7924800" y="3429000"/>
            <a:ext cx="3649980" cy="2348864"/>
          </a:xfrm>
          <a:prstGeom prst="rect">
            <a:avLst/>
          </a:prstGeom>
        </p:spPr>
        <p:txBody>
          <a:bodyPr vert="horz" lIns="91440" tIns="45720" rIns="91440" bIns="45720" rtlCol="0">
            <a:normAutofit/>
          </a:bodyPr>
          <a:lstStyle/>
          <a:p>
            <a:pPr defTabSz="914400">
              <a:lnSpc>
                <a:spcPct val="85000"/>
              </a:lnSpc>
              <a:spcAft>
                <a:spcPts val="600"/>
              </a:spcAft>
              <a:buFont typeface="Arial" pitchFamily="34" charset="0"/>
              <a:buChar char=" "/>
            </a:pPr>
            <a:r>
              <a:rPr lang="en-US" sz="2800" dirty="0" err="1">
                <a:solidFill>
                  <a:srgbClr val="FFFFFF"/>
                </a:solidFill>
              </a:rPr>
              <a:t>Minnigan</a:t>
            </a:r>
            <a:r>
              <a:rPr lang="en-US" sz="2800" dirty="0">
                <a:solidFill>
                  <a:srgbClr val="FFFFFF"/>
                </a:solidFill>
              </a:rPr>
              <a:t> Road Repairs</a:t>
            </a:r>
          </a:p>
          <a:p>
            <a:pPr defTabSz="914400">
              <a:lnSpc>
                <a:spcPct val="85000"/>
              </a:lnSpc>
              <a:spcAft>
                <a:spcPts val="600"/>
              </a:spcAft>
              <a:buFont typeface="Arial" pitchFamily="34" charset="0"/>
              <a:buChar char=" "/>
            </a:pPr>
            <a:r>
              <a:rPr lang="en-US" sz="2800" dirty="0">
                <a:solidFill>
                  <a:srgbClr val="FFFFFF"/>
                </a:solidFill>
              </a:rPr>
              <a:t>East of Crossing</a:t>
            </a:r>
          </a:p>
          <a:p>
            <a:pPr defTabSz="914400">
              <a:lnSpc>
                <a:spcPct val="85000"/>
              </a:lnSpc>
              <a:spcAft>
                <a:spcPts val="600"/>
              </a:spcAft>
              <a:buFont typeface="Arial" pitchFamily="34" charset="0"/>
              <a:buChar char=" "/>
            </a:pPr>
            <a:endParaRPr lang="en-US" dirty="0">
              <a:solidFill>
                <a:srgbClr val="FFFFFF"/>
              </a:solidFill>
            </a:endParaRPr>
          </a:p>
        </p:txBody>
      </p:sp>
    </p:spTree>
    <p:extLst>
      <p:ext uri="{BB962C8B-B14F-4D97-AF65-F5344CB8AC3E}">
        <p14:creationId xmlns:p14="http://schemas.microsoft.com/office/powerpoint/2010/main" val="14552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3C9CC-F0AD-4F56-9B0F-18ED29C3B4C9}"/>
              </a:ext>
            </a:extLst>
          </p:cNvPr>
          <p:cNvSpPr>
            <a:spLocks noGrp="1"/>
          </p:cNvSpPr>
          <p:nvPr>
            <p:ph type="ctrTitle"/>
          </p:nvPr>
        </p:nvSpPr>
        <p:spPr>
          <a:xfrm>
            <a:off x="4566261" y="1067403"/>
            <a:ext cx="5830468" cy="4723194"/>
          </a:xfrm>
        </p:spPr>
        <p:txBody>
          <a:bodyPr anchor="ctr">
            <a:normAutofit/>
          </a:bodyPr>
          <a:lstStyle/>
          <a:p>
            <a:r>
              <a:rPr lang="en-US" sz="7200" b="1">
                <a:latin typeface="Aparajita" panose="02020603050405020304" pitchFamily="18" charset="0"/>
                <a:cs typeface="Aparajita" panose="02020603050405020304" pitchFamily="18" charset="0"/>
              </a:rPr>
              <a:t>AFTON TOWNSHIP</a:t>
            </a:r>
            <a:br>
              <a:rPr lang="en-US" sz="7200" b="1">
                <a:latin typeface="Aparajita" panose="02020603050405020304" pitchFamily="18" charset="0"/>
                <a:cs typeface="Aparajita" panose="02020603050405020304" pitchFamily="18" charset="0"/>
              </a:rPr>
            </a:br>
            <a:r>
              <a:rPr lang="en-US" sz="7200" b="1">
                <a:latin typeface="Aparajita" panose="02020603050405020304" pitchFamily="18" charset="0"/>
                <a:cs typeface="Aparajita" panose="02020603050405020304" pitchFamily="18" charset="0"/>
              </a:rPr>
              <a:t>CAPITAL PROJECTS</a:t>
            </a:r>
          </a:p>
        </p:txBody>
      </p:sp>
      <p:sp>
        <p:nvSpPr>
          <p:cNvPr id="9" name="Rectangle 8">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76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E8941B2C-302A-01E6-EBC3-488EF8FBD557}"/>
              </a:ext>
            </a:extLst>
          </p:cNvPr>
          <p:cNvGraphicFramePr>
            <a:graphicFrameLocks noGrp="1"/>
          </p:cNvGraphicFramePr>
          <p:nvPr>
            <p:ph idx="1"/>
            <p:extLst>
              <p:ext uri="{D42A27DB-BD31-4B8C-83A1-F6EECF244321}">
                <p14:modId xmlns:p14="http://schemas.microsoft.com/office/powerpoint/2010/main" val="3555813313"/>
              </p:ext>
            </p:extLst>
          </p:nvPr>
        </p:nvGraphicFramePr>
        <p:xfrm>
          <a:off x="5194570" y="298938"/>
          <a:ext cx="6348501" cy="6462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31AD930C-44CD-3571-3A27-5AA44126F2A0}"/>
              </a:ext>
            </a:extLst>
          </p:cNvPr>
          <p:cNvSpPr/>
          <p:nvPr/>
        </p:nvSpPr>
        <p:spPr>
          <a:xfrm>
            <a:off x="5194570" y="4717527"/>
            <a:ext cx="6348501" cy="156897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5" name="TextBox 4">
            <a:extLst>
              <a:ext uri="{FF2B5EF4-FFF2-40B4-BE49-F238E27FC236}">
                <a16:creationId xmlns:a16="http://schemas.microsoft.com/office/drawing/2014/main" id="{C9B15D43-273C-D06D-08E5-483628468B50}"/>
              </a:ext>
            </a:extLst>
          </p:cNvPr>
          <p:cNvSpPr txBox="1"/>
          <p:nvPr/>
        </p:nvSpPr>
        <p:spPr>
          <a:xfrm>
            <a:off x="7288823" y="5257800"/>
            <a:ext cx="4196878" cy="430887"/>
          </a:xfrm>
          <a:prstGeom prst="rect">
            <a:avLst/>
          </a:prstGeom>
          <a:noFill/>
        </p:spPr>
        <p:txBody>
          <a:bodyPr wrap="square" rtlCol="0">
            <a:spAutoFit/>
          </a:bodyPr>
          <a:lstStyle/>
          <a:p>
            <a:pPr lvl="0">
              <a:lnSpc>
                <a:spcPct val="100000"/>
              </a:lnSpc>
            </a:pPr>
            <a:r>
              <a:rPr lang="en-US" sz="2200" b="1" dirty="0"/>
              <a:t>SUPERVISOR’S ANNUAL REPORT</a:t>
            </a:r>
            <a:endParaRPr lang="en-US" sz="2200" dirty="0"/>
          </a:p>
        </p:txBody>
      </p:sp>
      <p:sp>
        <p:nvSpPr>
          <p:cNvPr id="9" name="Rectangle 8" descr="Diamond">
            <a:extLst>
              <a:ext uri="{FF2B5EF4-FFF2-40B4-BE49-F238E27FC236}">
                <a16:creationId xmlns:a16="http://schemas.microsoft.com/office/drawing/2014/main" id="{93E221FB-F20C-B9A6-D80A-3B6F4E4C56A7}"/>
              </a:ext>
            </a:extLst>
          </p:cNvPr>
          <p:cNvSpPr/>
          <p:nvPr/>
        </p:nvSpPr>
        <p:spPr>
          <a:xfrm>
            <a:off x="5841280" y="4968869"/>
            <a:ext cx="1066287" cy="106628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80195795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96266-3D03-49FA-9845-26BE7364E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4FF256A2-175C-400E-9109-A2B3952E90B4" descr="IMG_4641.jpg">
            <a:extLst>
              <a:ext uri="{FF2B5EF4-FFF2-40B4-BE49-F238E27FC236}">
                <a16:creationId xmlns:a16="http://schemas.microsoft.com/office/drawing/2014/main" id="{0D918C14-456D-B9BE-D766-C357E733DA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67" r="7867"/>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BB6A1298-5F10-8BF5-4F1E-67C6DC82E91E}"/>
              </a:ext>
            </a:extLst>
          </p:cNvPr>
          <p:cNvSpPr>
            <a:spLocks noGrp="1"/>
          </p:cNvSpPr>
          <p:nvPr>
            <p:ph idx="1"/>
          </p:nvPr>
        </p:nvSpPr>
        <p:spPr>
          <a:xfrm>
            <a:off x="8028431" y="4722829"/>
            <a:ext cx="3401568" cy="1727924"/>
          </a:xfrm>
        </p:spPr>
        <p:txBody>
          <a:bodyPr>
            <a:normAutofit/>
          </a:bodyPr>
          <a:lstStyle/>
          <a:p>
            <a:r>
              <a:rPr lang="en-US" sz="2800" dirty="0">
                <a:solidFill>
                  <a:srgbClr val="FFFFFF"/>
                </a:solidFill>
              </a:rPr>
              <a:t>Town Hall Parking Lot Improvements</a:t>
            </a:r>
          </a:p>
        </p:txBody>
      </p:sp>
      <p:sp>
        <p:nvSpPr>
          <p:cNvPr id="8" name="Title 1">
            <a:extLst>
              <a:ext uri="{FF2B5EF4-FFF2-40B4-BE49-F238E27FC236}">
                <a16:creationId xmlns:a16="http://schemas.microsoft.com/office/drawing/2014/main" id="{FBD6DCD8-F008-D16E-AC63-6F47DAB5FB19}"/>
              </a:ext>
            </a:extLst>
          </p:cNvPr>
          <p:cNvSpPr txBox="1">
            <a:spLocks/>
          </p:cNvSpPr>
          <p:nvPr/>
        </p:nvSpPr>
        <p:spPr>
          <a:xfrm>
            <a:off x="7933038" y="770467"/>
            <a:ext cx="3740270" cy="335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pPr>
              <a:lnSpc>
                <a:spcPct val="80000"/>
              </a:lnSpc>
            </a:pPr>
            <a:r>
              <a:rPr lang="en-US" dirty="0">
                <a:solidFill>
                  <a:schemeClr val="tx1"/>
                </a:solidFill>
              </a:rPr>
              <a:t>TOWNSHIP CAPITAL FUND PROJECT</a:t>
            </a:r>
          </a:p>
        </p:txBody>
      </p:sp>
    </p:spTree>
    <p:extLst>
      <p:ext uri="{BB962C8B-B14F-4D97-AF65-F5344CB8AC3E}">
        <p14:creationId xmlns:p14="http://schemas.microsoft.com/office/powerpoint/2010/main" val="36967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7933038" y="770467"/>
            <a:ext cx="3740270" cy="3352800"/>
          </a:xfrm>
        </p:spPr>
        <p:txBody>
          <a:bodyPr vert="horz" lIns="91440" tIns="45720" rIns="91440" bIns="45720" rtlCol="0" anchor="b">
            <a:normAutofit/>
          </a:bodyPr>
          <a:lstStyle/>
          <a:p>
            <a:pPr>
              <a:lnSpc>
                <a:spcPct val="80000"/>
              </a:lnSpc>
            </a:pPr>
            <a:r>
              <a:rPr lang="en-US" dirty="0">
                <a:solidFill>
                  <a:schemeClr val="tx1"/>
                </a:solidFill>
              </a:rPr>
              <a:t>TOWNSHIP CAPITAL FUND PROJECT</a:t>
            </a:r>
          </a:p>
        </p:txBody>
      </p:sp>
      <p:sp>
        <p:nvSpPr>
          <p:cNvPr id="3" name="TextBox 2">
            <a:extLst>
              <a:ext uri="{FF2B5EF4-FFF2-40B4-BE49-F238E27FC236}">
                <a16:creationId xmlns:a16="http://schemas.microsoft.com/office/drawing/2014/main" id="{77FC831B-8509-434D-1D3E-0CBBD2B82982}"/>
              </a:ext>
            </a:extLst>
          </p:cNvPr>
          <p:cNvSpPr txBox="1"/>
          <p:nvPr/>
        </p:nvSpPr>
        <p:spPr>
          <a:xfrm>
            <a:off x="7933038" y="4600574"/>
            <a:ext cx="3660084" cy="1252221"/>
          </a:xfrm>
          <a:prstGeom prst="rect">
            <a:avLst/>
          </a:prstGeom>
        </p:spPr>
        <p:txBody>
          <a:bodyPr vert="horz" lIns="91440" tIns="45720" rIns="91440" bIns="45720" rtlCol="0">
            <a:normAutofit/>
          </a:bodyPr>
          <a:lstStyle/>
          <a:p>
            <a:pPr defTabSz="914400">
              <a:lnSpc>
                <a:spcPct val="85000"/>
              </a:lnSpc>
              <a:spcBef>
                <a:spcPts val="1300"/>
              </a:spcBef>
            </a:pPr>
            <a:r>
              <a:rPr lang="en-US" sz="2400" dirty="0">
                <a:latin typeface="+mj-lt"/>
              </a:rPr>
              <a:t>Windows Replacement</a:t>
            </a:r>
          </a:p>
        </p:txBody>
      </p:sp>
      <p:pic>
        <p:nvPicPr>
          <p:cNvPr id="2051" name="4C214E3E-3383-4330-B63B-97D173328248">
            <a:extLst>
              <a:ext uri="{FF2B5EF4-FFF2-40B4-BE49-F238E27FC236}">
                <a16:creationId xmlns:a16="http://schemas.microsoft.com/office/drawing/2014/main" id="{EBB6A9E9-FBA3-3252-21FE-CD2EAD78E19D}"/>
              </a:ext>
            </a:extLst>
          </p:cNvPr>
          <p:cNvPicPr>
            <a:picLocks noChangeAspect="1" noChangeArrowheads="1"/>
          </p:cNvPicPr>
          <p:nvPr/>
        </p:nvPicPr>
        <p:blipFill>
          <a:blip r:embed="rId3"/>
          <a:srcRect l="8704" r="8704"/>
          <a:stretch/>
        </p:blipFill>
        <p:spPr bwMode="auto">
          <a:xfrm>
            <a:off x="-10287" y="10"/>
            <a:ext cx="755226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FD73FD1-4D38-465D-2C3E-98EECE7B5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C978C-023F-0CFA-682F-9963229A325B}"/>
              </a:ext>
            </a:extLst>
          </p:cNvPr>
          <p:cNvSpPr>
            <a:spLocks noGrp="1"/>
          </p:cNvSpPr>
          <p:nvPr>
            <p:ph type="title"/>
          </p:nvPr>
        </p:nvSpPr>
        <p:spPr>
          <a:xfrm>
            <a:off x="5087738" y="770467"/>
            <a:ext cx="6298065" cy="3352800"/>
          </a:xfrm>
        </p:spPr>
        <p:txBody>
          <a:bodyPr vert="horz" lIns="91440" tIns="45720" rIns="91440" bIns="45720" rtlCol="0" anchor="b">
            <a:normAutofit/>
          </a:bodyPr>
          <a:lstStyle/>
          <a:p>
            <a:pPr>
              <a:lnSpc>
                <a:spcPct val="80000"/>
              </a:lnSpc>
            </a:pPr>
            <a:r>
              <a:rPr lang="en-US" sz="6600" dirty="0">
                <a:solidFill>
                  <a:schemeClr val="tx1"/>
                </a:solidFill>
              </a:rPr>
              <a:t>TOWNSHIP</a:t>
            </a:r>
            <a:br>
              <a:rPr lang="en-US" sz="6600" dirty="0">
                <a:solidFill>
                  <a:schemeClr val="tx1"/>
                </a:solidFill>
              </a:rPr>
            </a:br>
            <a:r>
              <a:rPr lang="en-US" sz="6600" dirty="0">
                <a:solidFill>
                  <a:schemeClr val="tx1"/>
                </a:solidFill>
              </a:rPr>
              <a:t>CAPITAL FUND PROJECT</a:t>
            </a:r>
          </a:p>
        </p:txBody>
      </p:sp>
      <p:sp>
        <p:nvSpPr>
          <p:cNvPr id="3" name="TextBox 2">
            <a:extLst>
              <a:ext uri="{FF2B5EF4-FFF2-40B4-BE49-F238E27FC236}">
                <a16:creationId xmlns:a16="http://schemas.microsoft.com/office/drawing/2014/main" id="{2B89D1F8-10F6-51C4-805A-A9058A9B8119}"/>
              </a:ext>
            </a:extLst>
          </p:cNvPr>
          <p:cNvSpPr txBox="1"/>
          <p:nvPr/>
        </p:nvSpPr>
        <p:spPr>
          <a:xfrm>
            <a:off x="5168264" y="4752974"/>
            <a:ext cx="5437067" cy="1099821"/>
          </a:xfrm>
          <a:prstGeom prst="rect">
            <a:avLst/>
          </a:prstGeom>
        </p:spPr>
        <p:txBody>
          <a:bodyPr vert="horz" lIns="91440" tIns="45720" rIns="91440" bIns="45720" rtlCol="0">
            <a:normAutofit/>
          </a:bodyPr>
          <a:lstStyle/>
          <a:p>
            <a:pPr defTabSz="914400">
              <a:lnSpc>
                <a:spcPct val="85000"/>
              </a:lnSpc>
              <a:spcBef>
                <a:spcPts val="1300"/>
              </a:spcBef>
            </a:pPr>
            <a:r>
              <a:rPr lang="en-US" sz="3200" dirty="0">
                <a:latin typeface="+mj-lt"/>
              </a:rPr>
              <a:t>Exterior Door Replacement</a:t>
            </a:r>
          </a:p>
        </p:txBody>
      </p:sp>
      <p:pic>
        <p:nvPicPr>
          <p:cNvPr id="2051" name="4C214E3E-3383-4330-B63B-97D173328248">
            <a:extLst>
              <a:ext uri="{FF2B5EF4-FFF2-40B4-BE49-F238E27FC236}">
                <a16:creationId xmlns:a16="http://schemas.microsoft.com/office/drawing/2014/main" id="{6436DC02-0EA6-BED1-5DB8-5F6DC5E9D141}"/>
              </a:ext>
            </a:extLst>
          </p:cNvPr>
          <p:cNvPicPr>
            <a:picLocks noChangeAspect="1" noChangeArrowheads="1"/>
          </p:cNvPicPr>
          <p:nvPr/>
        </p:nvPicPr>
        <p:blipFill>
          <a:blip r:embed="rId3"/>
          <a:srcRect t="5053" b="5053"/>
          <a:stretch/>
        </p:blipFill>
        <p:spPr bwMode="auto">
          <a:xfrm rot="5400000">
            <a:off x="-1128493" y="1118205"/>
            <a:ext cx="6864418" cy="46280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0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8160774" y="619431"/>
            <a:ext cx="3372464" cy="3869205"/>
          </a:xfrm>
        </p:spPr>
        <p:txBody>
          <a:bodyPr vert="horz" lIns="91440" tIns="45720" rIns="91440" bIns="45720" rtlCol="0" anchor="b">
            <a:normAutofit/>
          </a:bodyPr>
          <a:lstStyle/>
          <a:p>
            <a:pPr>
              <a:lnSpc>
                <a:spcPct val="80000"/>
              </a:lnSpc>
            </a:pPr>
            <a:r>
              <a:rPr lang="en-US" dirty="0">
                <a:solidFill>
                  <a:schemeClr val="tx1"/>
                </a:solidFill>
              </a:rPr>
              <a:t>TOWNSHIP</a:t>
            </a:r>
            <a:br>
              <a:rPr lang="en-US" dirty="0">
                <a:solidFill>
                  <a:schemeClr val="tx1"/>
                </a:solidFill>
              </a:rPr>
            </a:br>
            <a:r>
              <a:rPr lang="en-US" dirty="0">
                <a:solidFill>
                  <a:schemeClr val="tx1"/>
                </a:solidFill>
              </a:rPr>
              <a:t>CAPITAL FUND PROJECT</a:t>
            </a:r>
          </a:p>
        </p:txBody>
      </p:sp>
      <p:sp>
        <p:nvSpPr>
          <p:cNvPr id="3" name="TextBox 2">
            <a:extLst>
              <a:ext uri="{FF2B5EF4-FFF2-40B4-BE49-F238E27FC236}">
                <a16:creationId xmlns:a16="http://schemas.microsoft.com/office/drawing/2014/main" id="{77FC831B-8509-434D-1D3E-0CBBD2B82982}"/>
              </a:ext>
            </a:extLst>
          </p:cNvPr>
          <p:cNvSpPr txBox="1"/>
          <p:nvPr/>
        </p:nvSpPr>
        <p:spPr>
          <a:xfrm>
            <a:off x="8182622" y="4850794"/>
            <a:ext cx="3372463" cy="1387775"/>
          </a:xfrm>
          <a:prstGeom prst="rect">
            <a:avLst/>
          </a:prstGeom>
        </p:spPr>
        <p:txBody>
          <a:bodyPr vert="horz" lIns="91440" tIns="45720" rIns="91440" bIns="45720" rtlCol="0">
            <a:normAutofit/>
          </a:bodyPr>
          <a:lstStyle/>
          <a:p>
            <a:pPr defTabSz="914400">
              <a:lnSpc>
                <a:spcPct val="85000"/>
              </a:lnSpc>
              <a:spcBef>
                <a:spcPts val="1300"/>
              </a:spcBef>
            </a:pPr>
            <a:r>
              <a:rPr lang="en-US" sz="2200" dirty="0">
                <a:latin typeface="+mj-lt"/>
              </a:rPr>
              <a:t>Town Hall Kitchen Modernization</a:t>
            </a:r>
          </a:p>
        </p:txBody>
      </p:sp>
      <p:pic>
        <p:nvPicPr>
          <p:cNvPr id="1026" name="14DBA439-1020-43C2-B416-0F5647EFE63F" descr="IMG_4644.jpg">
            <a:extLst>
              <a:ext uri="{FF2B5EF4-FFF2-40B4-BE49-F238E27FC236}">
                <a16:creationId xmlns:a16="http://schemas.microsoft.com/office/drawing/2014/main" id="{650645B6-2E92-79A2-34E4-4DDF780FB0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915" y="1036296"/>
            <a:ext cx="6915663" cy="4789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457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8" name="B422BB93-5D9A-4304-A32B-A4BDC2AD6A20" descr="IMG_4642.jpg">
            <a:extLst>
              <a:ext uri="{FF2B5EF4-FFF2-40B4-BE49-F238E27FC236}">
                <a16:creationId xmlns:a16="http://schemas.microsoft.com/office/drawing/2014/main" id="{628FF008-FD2A-F492-AC1E-4DF9EB1B7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 t="20399" b="4601"/>
          <a:stretch/>
        </p:blipFill>
        <p:spPr bwMode="auto">
          <a:xfrm>
            <a:off x="0" y="0"/>
            <a:ext cx="1218470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4102">
            <a:extLst>
              <a:ext uri="{FF2B5EF4-FFF2-40B4-BE49-F238E27FC236}">
                <a16:creationId xmlns:a16="http://schemas.microsoft.com/office/drawing/2014/main" id="{97B38E8B-1A7F-4210-873E-54895D447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7" y="0"/>
            <a:ext cx="463354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3DD1D-3833-CB6D-643A-C45A2050AE2A}"/>
              </a:ext>
            </a:extLst>
          </p:cNvPr>
          <p:cNvSpPr>
            <a:spLocks noGrp="1"/>
          </p:cNvSpPr>
          <p:nvPr>
            <p:ph type="title"/>
          </p:nvPr>
        </p:nvSpPr>
        <p:spPr>
          <a:xfrm>
            <a:off x="7913406" y="770467"/>
            <a:ext cx="3829476" cy="3352800"/>
          </a:xfrm>
        </p:spPr>
        <p:txBody>
          <a:bodyPr vert="horz" lIns="91440" tIns="45720" rIns="91440" bIns="45720" rtlCol="0" anchor="b">
            <a:normAutofit/>
          </a:bodyPr>
          <a:lstStyle/>
          <a:p>
            <a:pPr>
              <a:lnSpc>
                <a:spcPct val="80000"/>
              </a:lnSpc>
            </a:pPr>
            <a:r>
              <a:rPr lang="en-US" dirty="0">
                <a:solidFill>
                  <a:schemeClr val="tx1"/>
                </a:solidFill>
              </a:rPr>
              <a:t>TOWNSHIP CAPITAL FUND PROJECT</a:t>
            </a:r>
          </a:p>
        </p:txBody>
      </p:sp>
      <p:sp>
        <p:nvSpPr>
          <p:cNvPr id="3" name="TextBox 2">
            <a:extLst>
              <a:ext uri="{FF2B5EF4-FFF2-40B4-BE49-F238E27FC236}">
                <a16:creationId xmlns:a16="http://schemas.microsoft.com/office/drawing/2014/main" id="{77FC831B-8509-434D-1D3E-0CBBD2B82982}"/>
              </a:ext>
            </a:extLst>
          </p:cNvPr>
          <p:cNvSpPr txBox="1"/>
          <p:nvPr/>
        </p:nvSpPr>
        <p:spPr>
          <a:xfrm>
            <a:off x="8092515" y="5033913"/>
            <a:ext cx="3829476" cy="1375064"/>
          </a:xfrm>
          <a:prstGeom prst="rect">
            <a:avLst/>
          </a:prstGeom>
        </p:spPr>
        <p:txBody>
          <a:bodyPr vert="horz" lIns="91440" tIns="45720" rIns="91440" bIns="45720" rtlCol="0">
            <a:normAutofit/>
          </a:bodyPr>
          <a:lstStyle/>
          <a:p>
            <a:pPr defTabSz="914400">
              <a:lnSpc>
                <a:spcPct val="85000"/>
              </a:lnSpc>
              <a:spcBef>
                <a:spcPts val="1300"/>
              </a:spcBef>
            </a:pPr>
            <a:r>
              <a:rPr lang="en-US" sz="2800" dirty="0">
                <a:latin typeface="+mj-lt"/>
              </a:rPr>
              <a:t>New Well Location</a:t>
            </a:r>
          </a:p>
        </p:txBody>
      </p:sp>
    </p:spTree>
    <p:extLst>
      <p:ext uri="{BB962C8B-B14F-4D97-AF65-F5344CB8AC3E}">
        <p14:creationId xmlns:p14="http://schemas.microsoft.com/office/powerpoint/2010/main" val="748323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796515C-EEEE-18F4-C6B4-B5B3D39F062C}"/>
            </a:ext>
          </a:extLst>
        </p:cNvPr>
        <p:cNvGrpSpPr/>
        <p:nvPr/>
      </p:nvGrpSpPr>
      <p:grpSpPr>
        <a:xfrm>
          <a:off x="0" y="0"/>
          <a:ext cx="0" cy="0"/>
          <a:chOff x="0" y="0"/>
          <a:chExt cx="0" cy="0"/>
        </a:xfrm>
      </p:grpSpPr>
      <p:pic>
        <p:nvPicPr>
          <p:cNvPr id="4098" name="B422BB93-5D9A-4304-A32B-A4BDC2AD6A20">
            <a:extLst>
              <a:ext uri="{FF2B5EF4-FFF2-40B4-BE49-F238E27FC236}">
                <a16:creationId xmlns:a16="http://schemas.microsoft.com/office/drawing/2014/main" id="{7D429D73-F4BA-7576-2CA0-F217DD6282A5}"/>
              </a:ext>
            </a:extLst>
          </p:cNvPr>
          <p:cNvPicPr>
            <a:picLocks noChangeAspect="1" noChangeArrowheads="1"/>
          </p:cNvPicPr>
          <p:nvPr/>
        </p:nvPicPr>
        <p:blipFill>
          <a:blip r:embed="rId3"/>
          <a:srcRect t="12478" b="12478"/>
          <a:stretch/>
        </p:blipFill>
        <p:spPr bwMode="auto">
          <a:xfrm>
            <a:off x="-2019280" y="0"/>
            <a:ext cx="1218470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4102">
            <a:extLst>
              <a:ext uri="{FF2B5EF4-FFF2-40B4-BE49-F238E27FC236}">
                <a16:creationId xmlns:a16="http://schemas.microsoft.com/office/drawing/2014/main" id="{3D24325A-3B0C-F711-B186-9A9E8668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7" y="0"/>
            <a:ext cx="463354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99966-D3FD-AE7C-3AA1-8FE76D0D6F9C}"/>
              </a:ext>
            </a:extLst>
          </p:cNvPr>
          <p:cNvSpPr>
            <a:spLocks noGrp="1"/>
          </p:cNvSpPr>
          <p:nvPr>
            <p:ph type="title"/>
          </p:nvPr>
        </p:nvSpPr>
        <p:spPr>
          <a:xfrm>
            <a:off x="7913406" y="770467"/>
            <a:ext cx="3829476" cy="3352800"/>
          </a:xfrm>
        </p:spPr>
        <p:txBody>
          <a:bodyPr vert="horz" lIns="91440" tIns="45720" rIns="91440" bIns="45720" rtlCol="0" anchor="b">
            <a:normAutofit/>
          </a:bodyPr>
          <a:lstStyle/>
          <a:p>
            <a:pPr>
              <a:lnSpc>
                <a:spcPct val="80000"/>
              </a:lnSpc>
            </a:pPr>
            <a:r>
              <a:rPr lang="en-US" sz="6000">
                <a:solidFill>
                  <a:schemeClr val="tx1"/>
                </a:solidFill>
              </a:rPr>
              <a:t>CAPITAL FUND PROJECTS- TOWNSHIP</a:t>
            </a:r>
          </a:p>
        </p:txBody>
      </p:sp>
      <p:sp>
        <p:nvSpPr>
          <p:cNvPr id="3" name="TextBox 2">
            <a:extLst>
              <a:ext uri="{FF2B5EF4-FFF2-40B4-BE49-F238E27FC236}">
                <a16:creationId xmlns:a16="http://schemas.microsoft.com/office/drawing/2014/main" id="{6F462D24-BDF5-B97C-1261-C1AD02C4ADD5}"/>
              </a:ext>
            </a:extLst>
          </p:cNvPr>
          <p:cNvSpPr txBox="1"/>
          <p:nvPr/>
        </p:nvSpPr>
        <p:spPr>
          <a:xfrm>
            <a:off x="7913406" y="4533900"/>
            <a:ext cx="3829476" cy="1318896"/>
          </a:xfrm>
          <a:prstGeom prst="rect">
            <a:avLst/>
          </a:prstGeom>
        </p:spPr>
        <p:txBody>
          <a:bodyPr vert="horz" lIns="91440" tIns="45720" rIns="91440" bIns="45720" rtlCol="0">
            <a:normAutofit/>
          </a:bodyPr>
          <a:lstStyle/>
          <a:p>
            <a:pPr defTabSz="914400">
              <a:lnSpc>
                <a:spcPct val="85000"/>
              </a:lnSpc>
              <a:spcBef>
                <a:spcPts val="1300"/>
              </a:spcBef>
            </a:pPr>
            <a:r>
              <a:rPr lang="en-US" sz="2000" dirty="0">
                <a:latin typeface="+mj-lt"/>
              </a:rPr>
              <a:t>New Septic Holding Tank Location</a:t>
            </a:r>
          </a:p>
        </p:txBody>
      </p:sp>
    </p:spTree>
    <p:extLst>
      <p:ext uri="{BB962C8B-B14F-4D97-AF65-F5344CB8AC3E}">
        <p14:creationId xmlns:p14="http://schemas.microsoft.com/office/powerpoint/2010/main" val="2686175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C831B-8509-434D-1D3E-0CBBD2B82982}"/>
              </a:ext>
            </a:extLst>
          </p:cNvPr>
          <p:cNvSpPr txBox="1"/>
          <p:nvPr/>
        </p:nvSpPr>
        <p:spPr>
          <a:xfrm>
            <a:off x="8013224" y="4441613"/>
            <a:ext cx="3660084" cy="1645920"/>
          </a:xfrm>
          <a:prstGeom prst="rect">
            <a:avLst/>
          </a:prstGeom>
        </p:spPr>
        <p:txBody>
          <a:bodyPr vert="horz" lIns="91440" tIns="45720" rIns="91440" bIns="45720" rtlCol="0">
            <a:normAutofit/>
          </a:bodyPr>
          <a:lstStyle/>
          <a:p>
            <a:pPr defTabSz="914400">
              <a:lnSpc>
                <a:spcPct val="85000"/>
              </a:lnSpc>
              <a:spcBef>
                <a:spcPts val="1300"/>
              </a:spcBef>
            </a:pPr>
            <a:r>
              <a:rPr lang="en-US" dirty="0">
                <a:latin typeface="+mj-lt"/>
              </a:rPr>
              <a:t>Land Purchase</a:t>
            </a:r>
          </a:p>
        </p:txBody>
      </p:sp>
      <p:pic>
        <p:nvPicPr>
          <p:cNvPr id="3074" name="0FC9C530-8A9B-4976-B869-C848A1EF9777" descr="IMG_4648.jpg">
            <a:extLst>
              <a:ext uri="{FF2B5EF4-FFF2-40B4-BE49-F238E27FC236}">
                <a16:creationId xmlns:a16="http://schemas.microsoft.com/office/drawing/2014/main" id="{3C78F6C3-0166-186B-EC55-2130913A0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90" r="19879" b="-1"/>
          <a:stretch/>
        </p:blipFill>
        <p:spPr bwMode="auto">
          <a:xfrm>
            <a:off x="-10287" y="10"/>
            <a:ext cx="755226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618E8F7-5420-650E-6229-1BFBA30A2B01}"/>
              </a:ext>
            </a:extLst>
          </p:cNvPr>
          <p:cNvSpPr>
            <a:spLocks noGrp="1"/>
          </p:cNvSpPr>
          <p:nvPr>
            <p:ph type="title"/>
          </p:nvPr>
        </p:nvSpPr>
        <p:spPr>
          <a:xfrm>
            <a:off x="7913406" y="770467"/>
            <a:ext cx="3829476" cy="3352800"/>
          </a:xfrm>
        </p:spPr>
        <p:txBody>
          <a:bodyPr vert="horz" lIns="91440" tIns="45720" rIns="91440" bIns="45720" rtlCol="0" anchor="b">
            <a:normAutofit/>
          </a:bodyPr>
          <a:lstStyle/>
          <a:p>
            <a:pPr>
              <a:lnSpc>
                <a:spcPct val="80000"/>
              </a:lnSpc>
            </a:pPr>
            <a:r>
              <a:rPr lang="en-US" dirty="0">
                <a:solidFill>
                  <a:schemeClr val="tx1"/>
                </a:solidFill>
              </a:rPr>
              <a:t>TOWNSHIP CAPITAL FUND PROJECT</a:t>
            </a:r>
          </a:p>
        </p:txBody>
      </p:sp>
    </p:spTree>
    <p:extLst>
      <p:ext uri="{BB962C8B-B14F-4D97-AF65-F5344CB8AC3E}">
        <p14:creationId xmlns:p14="http://schemas.microsoft.com/office/powerpoint/2010/main" val="3355324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C831B-8509-434D-1D3E-0CBBD2B82982}"/>
              </a:ext>
            </a:extLst>
          </p:cNvPr>
          <p:cNvSpPr txBox="1"/>
          <p:nvPr/>
        </p:nvSpPr>
        <p:spPr>
          <a:xfrm>
            <a:off x="7970745" y="4876179"/>
            <a:ext cx="3660084" cy="1645920"/>
          </a:xfrm>
          <a:prstGeom prst="rect">
            <a:avLst/>
          </a:prstGeom>
        </p:spPr>
        <p:txBody>
          <a:bodyPr vert="horz" lIns="91440" tIns="45720" rIns="91440" bIns="45720" rtlCol="0">
            <a:normAutofit/>
          </a:bodyPr>
          <a:lstStyle/>
          <a:p>
            <a:pPr defTabSz="914400">
              <a:lnSpc>
                <a:spcPct val="85000"/>
              </a:lnSpc>
              <a:spcBef>
                <a:spcPts val="1300"/>
              </a:spcBef>
            </a:pPr>
            <a:r>
              <a:rPr lang="en-US">
                <a:latin typeface="+mj-lt"/>
              </a:rPr>
              <a:t>Cemetery Headstone Repairs</a:t>
            </a:r>
          </a:p>
        </p:txBody>
      </p:sp>
      <p:pic>
        <p:nvPicPr>
          <p:cNvPr id="3074" name="18E6A3B7-BDB6-4B3C-8F70-397DC65982B3" descr="IMG_4651.jpg">
            <a:extLst>
              <a:ext uri="{FF2B5EF4-FFF2-40B4-BE49-F238E27FC236}">
                <a16:creationId xmlns:a16="http://schemas.microsoft.com/office/drawing/2014/main" id="{779D5907-44A6-35D6-8F44-4DA82FA89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02" r="8205"/>
          <a:stretch/>
        </p:blipFill>
        <p:spPr bwMode="auto">
          <a:xfrm>
            <a:off x="-10287" y="10"/>
            <a:ext cx="755226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A297337-83F7-5509-48A0-C33A535112C0}"/>
              </a:ext>
            </a:extLst>
          </p:cNvPr>
          <p:cNvSpPr>
            <a:spLocks noGrp="1"/>
          </p:cNvSpPr>
          <p:nvPr>
            <p:ph type="title"/>
          </p:nvPr>
        </p:nvSpPr>
        <p:spPr>
          <a:xfrm>
            <a:off x="7913406" y="770467"/>
            <a:ext cx="3829476" cy="3352800"/>
          </a:xfrm>
        </p:spPr>
        <p:txBody>
          <a:bodyPr vert="horz" lIns="91440" tIns="45720" rIns="91440" bIns="45720" rtlCol="0" anchor="b">
            <a:normAutofit/>
          </a:bodyPr>
          <a:lstStyle/>
          <a:p>
            <a:pPr>
              <a:lnSpc>
                <a:spcPct val="80000"/>
              </a:lnSpc>
            </a:pPr>
            <a:r>
              <a:rPr lang="en-US" dirty="0">
                <a:solidFill>
                  <a:schemeClr val="tx1"/>
                </a:solidFill>
              </a:rPr>
              <a:t>TOWNSHIP CAPITAL FUND PROJECT</a:t>
            </a:r>
          </a:p>
        </p:txBody>
      </p:sp>
    </p:spTree>
    <p:extLst>
      <p:ext uri="{BB962C8B-B14F-4D97-AF65-F5344CB8AC3E}">
        <p14:creationId xmlns:p14="http://schemas.microsoft.com/office/powerpoint/2010/main" val="1317396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14E4800-074B-CB13-C4C6-518936018EF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DB6554C-C7D3-93E5-AEDF-C71BE1EE743B}"/>
              </a:ext>
            </a:extLst>
          </p:cNvPr>
          <p:cNvSpPr>
            <a:spLocks noGrp="1"/>
          </p:cNvSpPr>
          <p:nvPr>
            <p:ph type="title"/>
          </p:nvPr>
        </p:nvSpPr>
        <p:spPr>
          <a:xfrm>
            <a:off x="1162261" y="4676468"/>
            <a:ext cx="10923638" cy="1317643"/>
          </a:xfrm>
        </p:spPr>
        <p:txBody>
          <a:bodyPr vert="horz" lIns="91440" tIns="45720" rIns="91440" bIns="45720" rtlCol="0" anchor="b">
            <a:normAutofit/>
          </a:bodyPr>
          <a:lstStyle/>
          <a:p>
            <a:pPr>
              <a:lnSpc>
                <a:spcPct val="80000"/>
              </a:lnSpc>
            </a:pPr>
            <a:r>
              <a:rPr lang="en-US" sz="8000">
                <a:solidFill>
                  <a:schemeClr val="tx1"/>
                </a:solidFill>
              </a:rPr>
              <a:t>PUBLIC PARTICIPATION</a:t>
            </a:r>
          </a:p>
        </p:txBody>
      </p:sp>
      <p:pic>
        <p:nvPicPr>
          <p:cNvPr id="10" name="Picture 9" descr="One in a crowd">
            <a:extLst>
              <a:ext uri="{FF2B5EF4-FFF2-40B4-BE49-F238E27FC236}">
                <a16:creationId xmlns:a16="http://schemas.microsoft.com/office/drawing/2014/main" id="{908DA0B8-33FD-0EEC-6957-C0D97E5B197C}"/>
              </a:ext>
            </a:extLst>
          </p:cNvPr>
          <p:cNvPicPr>
            <a:picLocks noChangeAspect="1"/>
          </p:cNvPicPr>
          <p:nvPr/>
        </p:nvPicPr>
        <p:blipFill>
          <a:blip r:embed="rId3"/>
          <a:srcRect t="22034" b="31566"/>
          <a:stretch/>
        </p:blipFill>
        <p:spPr>
          <a:xfrm>
            <a:off x="1" y="10"/>
            <a:ext cx="12192000" cy="4242806"/>
          </a:xfrm>
          <a:prstGeom prst="rect">
            <a:avLst/>
          </a:prstGeom>
        </p:spPr>
      </p:pic>
    </p:spTree>
    <p:extLst>
      <p:ext uri="{BB962C8B-B14F-4D97-AF65-F5344CB8AC3E}">
        <p14:creationId xmlns:p14="http://schemas.microsoft.com/office/powerpoint/2010/main" val="137325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7BADFCD-F05F-0628-3813-42C17FB7EFAD}"/>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D7803C3C-E14C-61EC-D5B3-4BC944665E1A}"/>
              </a:ext>
            </a:extLst>
          </p:cNvPr>
          <p:cNvPicPr>
            <a:picLocks noChangeAspect="1"/>
          </p:cNvPicPr>
          <p:nvPr/>
        </p:nvPicPr>
        <p:blipFill>
          <a:blip r:embed="rId3"/>
          <a:srcRect l="29263" r="20171" b="-2"/>
          <a:stretch/>
        </p:blipFill>
        <p:spPr>
          <a:xfrm>
            <a:off x="-10288" y="10"/>
            <a:ext cx="4628007" cy="6864408"/>
          </a:xfrm>
          <a:prstGeom prst="rect">
            <a:avLst/>
          </a:prstGeom>
        </p:spPr>
      </p:pic>
      <p:sp>
        <p:nvSpPr>
          <p:cNvPr id="4" name="TextBox 3">
            <a:extLst>
              <a:ext uri="{FF2B5EF4-FFF2-40B4-BE49-F238E27FC236}">
                <a16:creationId xmlns:a16="http://schemas.microsoft.com/office/drawing/2014/main" id="{2BE2ABD7-9227-6BDD-C0A6-5100205DC73D}"/>
              </a:ext>
            </a:extLst>
          </p:cNvPr>
          <p:cNvSpPr txBox="1"/>
          <p:nvPr/>
        </p:nvSpPr>
        <p:spPr>
          <a:xfrm>
            <a:off x="5635869" y="422030"/>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9" name="TextBox 8">
            <a:extLst>
              <a:ext uri="{FF2B5EF4-FFF2-40B4-BE49-F238E27FC236}">
                <a16:creationId xmlns:a16="http://schemas.microsoft.com/office/drawing/2014/main" id="{CA0426B7-CB1D-9BD0-6071-C708DA65F874}"/>
              </a:ext>
            </a:extLst>
          </p:cNvPr>
          <p:cNvSpPr txBox="1"/>
          <p:nvPr/>
        </p:nvSpPr>
        <p:spPr>
          <a:xfrm>
            <a:off x="5086350" y="1643896"/>
            <a:ext cx="6954715" cy="4216539"/>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In order to secure the rights of the residents of Afton Township to a fair and just representation before their elected officials, and in order to guarantee to those duly elected officials an orderly and dignified forum in which to represent the rights of said residents, no person shall be allowed to engage in any activity that will disturb or disrupt the orderly proceedings of any public Township meeting. </a:t>
            </a:r>
            <a:r>
              <a:rPr lang="en-US" sz="2400" dirty="0">
                <a:effectLst/>
                <a:latin typeface="Calibri" panose="020F0502020204030204" pitchFamily="34" charset="0"/>
                <a:ea typeface="Calibri" panose="020F0502020204030204" pitchFamily="34" charset="0"/>
                <a:cs typeface="Calibri" panose="020F0502020204030204" pitchFamily="34" charset="0"/>
              </a:rPr>
              <a:t>In</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order</a:t>
            </a:r>
            <a:r>
              <a:rPr lang="en-US" sz="2400" spc="1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to attain</a:t>
            </a:r>
            <a:r>
              <a:rPr lang="en-US" sz="2400" spc="3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this</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objective,</a:t>
            </a:r>
            <a:r>
              <a:rPr lang="en-US" sz="2400" spc="6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the</a:t>
            </a:r>
            <a:r>
              <a:rPr lang="en-US" sz="2400" spc="1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following</a:t>
            </a:r>
            <a:r>
              <a:rPr lang="en-US" sz="2400" spc="8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Rules</a:t>
            </a:r>
            <a:r>
              <a:rPr lang="en-US" sz="2400" spc="2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of</a:t>
            </a:r>
            <a:r>
              <a:rPr lang="en-US" sz="2400" spc="-1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conduct</a:t>
            </a:r>
            <a:r>
              <a:rPr lang="en-US" sz="2400" spc="11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are</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10" dirty="0">
                <a:effectLst/>
                <a:latin typeface="Calibri" panose="020F0502020204030204" pitchFamily="34" charset="0"/>
                <a:ea typeface="Calibri" panose="020F0502020204030204" pitchFamily="34" charset="0"/>
                <a:cs typeface="Calibri" panose="020F0502020204030204" pitchFamily="34" charset="0"/>
              </a:rPr>
              <a:t>established:</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endParaRPr lang="en-US" sz="2800" dirty="0"/>
          </a:p>
        </p:txBody>
      </p:sp>
    </p:spTree>
    <p:extLst>
      <p:ext uri="{BB962C8B-B14F-4D97-AF65-F5344CB8AC3E}">
        <p14:creationId xmlns:p14="http://schemas.microsoft.com/office/powerpoint/2010/main" val="1290920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165E19-5745-4681-8701-15B4DA5FD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FC3EA72A-FC1F-0454-B841-589B64B08AE0}"/>
              </a:ext>
            </a:extLst>
          </p:cNvPr>
          <p:cNvGraphicFramePr>
            <a:graphicFrameLocks noGrp="1"/>
          </p:cNvGraphicFramePr>
          <p:nvPr>
            <p:ph idx="1"/>
            <p:extLst>
              <p:ext uri="{D42A27DB-BD31-4B8C-83A1-F6EECF244321}">
                <p14:modId xmlns:p14="http://schemas.microsoft.com/office/powerpoint/2010/main" val="445327079"/>
              </p:ext>
            </p:extLst>
          </p:nvPr>
        </p:nvGraphicFramePr>
        <p:xfrm>
          <a:off x="5194570" y="639763"/>
          <a:ext cx="6348501"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69BEAEB-2263-FB85-3F54-2CE9DB19D20B}"/>
              </a:ext>
            </a:extLst>
          </p:cNvPr>
          <p:cNvSpPr txBox="1"/>
          <p:nvPr/>
        </p:nvSpPr>
        <p:spPr>
          <a:xfrm>
            <a:off x="7001095" y="5019675"/>
            <a:ext cx="4541976" cy="430887"/>
          </a:xfrm>
          <a:prstGeom prst="rect">
            <a:avLst/>
          </a:prstGeom>
          <a:noFill/>
        </p:spPr>
        <p:txBody>
          <a:bodyPr wrap="square" rtlCol="0">
            <a:spAutoFit/>
          </a:bodyPr>
          <a:lstStyle/>
          <a:p>
            <a:r>
              <a:rPr lang="en-US" sz="2200" b="1" dirty="0"/>
              <a:t>ROAD PROJECTS/ BUDGET</a:t>
            </a:r>
          </a:p>
        </p:txBody>
      </p:sp>
    </p:spTree>
    <p:extLst>
      <p:ext uri="{BB962C8B-B14F-4D97-AF65-F5344CB8AC3E}">
        <p14:creationId xmlns:p14="http://schemas.microsoft.com/office/powerpoint/2010/main" val="1319128626"/>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CA93F72-36D5-2028-955A-679383A7F3C9}"/>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BFD7079E-C5DF-4A17-4875-57505482EED1}"/>
              </a:ext>
            </a:extLst>
          </p:cNvPr>
          <p:cNvPicPr>
            <a:picLocks noChangeAspect="1"/>
          </p:cNvPicPr>
          <p:nvPr/>
        </p:nvPicPr>
        <p:blipFill>
          <a:blip r:embed="rId3"/>
          <a:srcRect l="29263" r="20171" b="-2"/>
          <a:stretch/>
        </p:blipFill>
        <p:spPr>
          <a:xfrm>
            <a:off x="-10288" y="10"/>
            <a:ext cx="4628007" cy="6864408"/>
          </a:xfrm>
          <a:prstGeom prst="rect">
            <a:avLst/>
          </a:prstGeom>
        </p:spPr>
      </p:pic>
      <p:sp>
        <p:nvSpPr>
          <p:cNvPr id="5" name="TextBox 4">
            <a:extLst>
              <a:ext uri="{FF2B5EF4-FFF2-40B4-BE49-F238E27FC236}">
                <a16:creationId xmlns:a16="http://schemas.microsoft.com/office/drawing/2014/main" id="{092BE141-3D29-519B-F82C-B05E93D6E0F3}"/>
              </a:ext>
            </a:extLst>
          </p:cNvPr>
          <p:cNvSpPr txBox="1"/>
          <p:nvPr/>
        </p:nvSpPr>
        <p:spPr>
          <a:xfrm>
            <a:off x="5943600" y="342900"/>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6" name="TextBox 5">
            <a:extLst>
              <a:ext uri="{FF2B5EF4-FFF2-40B4-BE49-F238E27FC236}">
                <a16:creationId xmlns:a16="http://schemas.microsoft.com/office/drawing/2014/main" id="{032670F2-AAE5-007A-2B67-222DE6369056}"/>
              </a:ext>
            </a:extLst>
          </p:cNvPr>
          <p:cNvSpPr txBox="1"/>
          <p:nvPr/>
        </p:nvSpPr>
        <p:spPr>
          <a:xfrm>
            <a:off x="4879731" y="1855177"/>
            <a:ext cx="7042638" cy="4124206"/>
          </a:xfrm>
          <a:prstGeom prst="rect">
            <a:avLst/>
          </a:prstGeom>
          <a:noFill/>
        </p:spPr>
        <p:txBody>
          <a:bodyPr wrap="square" rtlCol="0">
            <a:spAutoFit/>
          </a:bodyPr>
          <a:lstStyle/>
          <a:p>
            <a:pPr marL="342900" indent="-342900">
              <a:buFont typeface="Arial" panose="020B0604020202020204" pitchFamily="34" charset="0"/>
              <a:buChar char="•"/>
            </a:pPr>
            <a:r>
              <a:rPr lang="en-US" sz="2200" spc="0" dirty="0">
                <a:effectLst/>
                <a:latin typeface="Times New Roman" panose="02020603050405020304" pitchFamily="18" charset="0"/>
                <a:ea typeface="Times New Roman" panose="02020603050405020304" pitchFamily="18" charset="0"/>
              </a:rPr>
              <a:t>Any person who desires to address the Township Board, or any other subsidiary board or committee of the Township, at the time allotted</a:t>
            </a:r>
            <a:r>
              <a:rPr lang="en-US" sz="2200" spc="13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by the said board for public comment,</a:t>
            </a:r>
            <a:r>
              <a:rPr lang="en-US" sz="2200" spc="-1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shall be permitted to</a:t>
            </a:r>
            <a:r>
              <a:rPr lang="en-US" sz="2200" spc="19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speak only</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upon</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recognition</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of the</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presiding</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officer</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and, in so</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speaking, such</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person</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shall</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adhere</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to</a:t>
            </a:r>
            <a:r>
              <a:rPr lang="en-US" sz="2200" spc="19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the</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following</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rules</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and</a:t>
            </a:r>
            <a:r>
              <a:rPr lang="en-US" sz="2200" spc="2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provisions:</a:t>
            </a:r>
          </a:p>
          <a:p>
            <a:pPr marL="342900" indent="-342900">
              <a:buFont typeface="Arial" panose="020B0604020202020204" pitchFamily="34" charset="0"/>
              <a:buChar char="•"/>
            </a:pPr>
            <a:endParaRPr lang="en-US" sz="220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dirty="0">
                <a:latin typeface="Times New Roman" panose="02020603050405020304" pitchFamily="18" charset="0"/>
                <a:ea typeface="Times New Roman" panose="02020603050405020304" pitchFamily="18" charset="0"/>
              </a:rPr>
              <a:t>Please complete a form if you are wanting to speak and turn into the township clerk.  </a:t>
            </a:r>
          </a:p>
          <a:p>
            <a:pPr marL="342900" indent="-342900">
              <a:buFont typeface="Arial" panose="020B0604020202020204" pitchFamily="34" charset="0"/>
              <a:buChar char="•"/>
            </a:pPr>
            <a:endParaRPr lang="en-US" sz="2400" spc="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227587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88DE237-5E91-4FD1-7780-C88213177042}"/>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6EDEC23A-868A-B0B0-30FA-4AF9626D44A1}"/>
              </a:ext>
            </a:extLst>
          </p:cNvPr>
          <p:cNvPicPr>
            <a:picLocks noChangeAspect="1"/>
          </p:cNvPicPr>
          <p:nvPr/>
        </p:nvPicPr>
        <p:blipFill>
          <a:blip r:embed="rId3"/>
          <a:srcRect l="29263" r="20171" b="-2"/>
          <a:stretch/>
        </p:blipFill>
        <p:spPr>
          <a:xfrm>
            <a:off x="13970" y="-7043"/>
            <a:ext cx="4628007" cy="6864408"/>
          </a:xfrm>
          <a:prstGeom prst="rect">
            <a:avLst/>
          </a:prstGeom>
        </p:spPr>
      </p:pic>
      <p:sp>
        <p:nvSpPr>
          <p:cNvPr id="6" name="TextBox 5">
            <a:extLst>
              <a:ext uri="{FF2B5EF4-FFF2-40B4-BE49-F238E27FC236}">
                <a16:creationId xmlns:a16="http://schemas.microsoft.com/office/drawing/2014/main" id="{CC673B0A-3B20-C3B7-A9C1-E402296888DB}"/>
              </a:ext>
            </a:extLst>
          </p:cNvPr>
          <p:cNvSpPr txBox="1"/>
          <p:nvPr/>
        </p:nvSpPr>
        <p:spPr>
          <a:xfrm>
            <a:off x="5934635" y="381000"/>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17" name="Rectangle 8">
            <a:extLst>
              <a:ext uri="{FF2B5EF4-FFF2-40B4-BE49-F238E27FC236}">
                <a16:creationId xmlns:a16="http://schemas.microsoft.com/office/drawing/2014/main" id="{DA7473F6-98A0-923C-73EB-E0E78C7C812A}"/>
              </a:ext>
            </a:extLst>
          </p:cNvPr>
          <p:cNvSpPr>
            <a:spLocks noChangeArrowheads="1"/>
          </p:cNvSpPr>
          <p:nvPr/>
        </p:nvSpPr>
        <p:spPr bwMode="auto">
          <a:xfrm flipH="1">
            <a:off x="14585575" y="2040573"/>
            <a:ext cx="2147483645" cy="10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0" rIns="0" bIns="0" numCol="1" anchor="ctr" anchorCtr="0" compatLnSpc="1">
            <a:prstTxWarp prst="textNoShape">
              <a:avLst/>
            </a:prstTxWarp>
            <a:spAutoFit/>
          </a:bodyPr>
          <a:lstStyle>
            <a:lvl1pPr eaLnBrk="0" fontAlgn="base" hangingPunct="0">
              <a:spcBef>
                <a:spcPct val="0"/>
              </a:spcBef>
              <a:spcAft>
                <a:spcPct val="0"/>
              </a:spcAft>
              <a:tabLst>
                <a:tab pos="1574800" algn="l"/>
              </a:tabLst>
              <a:defRPr>
                <a:solidFill>
                  <a:schemeClr val="tx1"/>
                </a:solidFill>
                <a:latin typeface="Arial" panose="020B0604020202020204" pitchFamily="34" charset="0"/>
              </a:defRPr>
            </a:lvl1pPr>
            <a:lvl2pPr eaLnBrk="0" fontAlgn="base" hangingPunct="0">
              <a:spcBef>
                <a:spcPct val="0"/>
              </a:spcBef>
              <a:spcAft>
                <a:spcPct val="0"/>
              </a:spcAft>
              <a:tabLst>
                <a:tab pos="1574800" algn="l"/>
              </a:tabLst>
              <a:defRPr>
                <a:solidFill>
                  <a:schemeClr val="tx1"/>
                </a:solidFill>
                <a:latin typeface="Arial" panose="020B0604020202020204" pitchFamily="34" charset="0"/>
              </a:defRPr>
            </a:lvl2pPr>
            <a:lvl3pPr eaLnBrk="0" fontAlgn="base" hangingPunct="0">
              <a:spcBef>
                <a:spcPct val="0"/>
              </a:spcBef>
              <a:spcAft>
                <a:spcPct val="0"/>
              </a:spcAft>
              <a:tabLst>
                <a:tab pos="1574800" algn="l"/>
              </a:tabLst>
              <a:defRPr>
                <a:solidFill>
                  <a:schemeClr val="tx1"/>
                </a:solidFill>
                <a:latin typeface="Arial" panose="020B0604020202020204" pitchFamily="34" charset="0"/>
              </a:defRPr>
            </a:lvl3pPr>
            <a:lvl4pPr eaLnBrk="0" fontAlgn="base" hangingPunct="0">
              <a:spcBef>
                <a:spcPct val="0"/>
              </a:spcBef>
              <a:spcAft>
                <a:spcPct val="0"/>
              </a:spcAft>
              <a:tabLst>
                <a:tab pos="1574800" algn="l"/>
              </a:tabLst>
              <a:defRPr>
                <a:solidFill>
                  <a:schemeClr val="tx1"/>
                </a:solidFill>
                <a:latin typeface="Arial" panose="020B0604020202020204" pitchFamily="34" charset="0"/>
              </a:defRPr>
            </a:lvl4pPr>
            <a:lvl5pPr eaLnBrk="0" fontAlgn="base" hangingPunct="0">
              <a:spcBef>
                <a:spcPct val="0"/>
              </a:spcBef>
              <a:spcAft>
                <a:spcPct val="0"/>
              </a:spcAft>
              <a:tabLst>
                <a:tab pos="1574800" algn="l"/>
              </a:tabLst>
              <a:defRPr>
                <a:solidFill>
                  <a:schemeClr val="tx1"/>
                </a:solidFill>
                <a:latin typeface="Arial" panose="020B0604020202020204" pitchFamily="34" charset="0"/>
              </a:defRPr>
            </a:lvl5pPr>
            <a:lvl6pPr eaLnBrk="0" fontAlgn="base" hangingPunct="0">
              <a:spcBef>
                <a:spcPct val="0"/>
              </a:spcBef>
              <a:spcAft>
                <a:spcPct val="0"/>
              </a:spcAft>
              <a:tabLst>
                <a:tab pos="1574800" algn="l"/>
              </a:tabLst>
              <a:defRPr>
                <a:solidFill>
                  <a:schemeClr val="tx1"/>
                </a:solidFill>
                <a:latin typeface="Arial" panose="020B0604020202020204" pitchFamily="34" charset="0"/>
              </a:defRPr>
            </a:lvl6pPr>
            <a:lvl7pPr eaLnBrk="0" fontAlgn="base" hangingPunct="0">
              <a:spcBef>
                <a:spcPct val="0"/>
              </a:spcBef>
              <a:spcAft>
                <a:spcPct val="0"/>
              </a:spcAft>
              <a:tabLst>
                <a:tab pos="1574800" algn="l"/>
              </a:tabLst>
              <a:defRPr>
                <a:solidFill>
                  <a:schemeClr val="tx1"/>
                </a:solidFill>
                <a:latin typeface="Arial" panose="020B0604020202020204" pitchFamily="34" charset="0"/>
              </a:defRPr>
            </a:lvl7pPr>
            <a:lvl8pPr eaLnBrk="0" fontAlgn="base" hangingPunct="0">
              <a:spcBef>
                <a:spcPct val="0"/>
              </a:spcBef>
              <a:spcAft>
                <a:spcPct val="0"/>
              </a:spcAft>
              <a:tabLst>
                <a:tab pos="1574800" algn="l"/>
              </a:tabLst>
              <a:defRPr>
                <a:solidFill>
                  <a:schemeClr val="tx1"/>
                </a:solidFill>
                <a:latin typeface="Arial" panose="020B0604020202020204" pitchFamily="34" charset="0"/>
              </a:defRPr>
            </a:lvl8pPr>
            <a:lvl9pPr eaLnBrk="0" fontAlgn="base" hangingPunct="0">
              <a:spcBef>
                <a:spcPct val="0"/>
              </a:spcBef>
              <a:spcAft>
                <a:spcPct val="0"/>
              </a:spcAft>
              <a:tabLst>
                <a:tab pos="1574800"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buFontTx/>
              <a:buAutoNum type="arabicPeriod"/>
              <a:tabLst>
                <a:tab pos="1574800" algn="l"/>
              </a:tabLst>
            </a:pPr>
            <a:r>
              <a:rPr kumimoji="0" lang="en-US" altLang="en-US" sz="1100" b="0" i="0" u="none" strike="noStrike" cap="none" normalizeH="0" baseline="0">
                <a:ln>
                  <a:noFill/>
                </a:ln>
                <a:solidFill>
                  <a:srgbClr val="131313"/>
                </a:solidFill>
                <a:effectLst/>
                <a:latin typeface="Arial" panose="020B0604020202020204" pitchFamily="34" charset="0"/>
                <a:ea typeface="Times New Roman" panose="02020603050405020304" pitchFamily="18" charset="0"/>
              </a:rPr>
              <a:t>Each person addressing the board shall state his</a:t>
            </a:r>
            <a:r>
              <a:rPr kumimoji="0" lang="en-US" altLang="en-US" sz="1100" b="0" i="0" u="none" strike="noStrike" cap="none" normalizeH="0" baseline="0">
                <a:ln>
                  <a:noFill/>
                </a:ln>
                <a:solidFill>
                  <a:srgbClr val="343434"/>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rgbClr val="131313"/>
                </a:solidFill>
                <a:effectLst/>
                <a:latin typeface="Arial" panose="020B0604020202020204" pitchFamily="34" charset="0"/>
                <a:ea typeface="Times New Roman" panose="02020603050405020304" pitchFamily="18" charset="0"/>
              </a:rPr>
              <a:t>her name for the record.</a:t>
            </a:r>
            <a:endPar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574800" algn="l"/>
              </a:tabLst>
            </a:pP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574800"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9">
            <a:extLst>
              <a:ext uri="{FF2B5EF4-FFF2-40B4-BE49-F238E27FC236}">
                <a16:creationId xmlns:a16="http://schemas.microsoft.com/office/drawing/2014/main" id="{CF59D074-FD10-377F-F31F-F5121FB58FED}"/>
              </a:ext>
            </a:extLst>
          </p:cNvPr>
          <p:cNvSpPr>
            <a:spLocks noChangeArrowheads="1"/>
          </p:cNvSpPr>
          <p:nvPr/>
        </p:nvSpPr>
        <p:spPr bwMode="auto">
          <a:xfrm flipH="1" flipV="1">
            <a:off x="16234988" y="2194131"/>
            <a:ext cx="214748364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1pPr>
            <a:lvl2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2pPr>
            <a:lvl3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3pPr>
            <a:lvl4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4pPr>
            <a:lvl5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5pPr>
            <a:lvl6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6pPr>
            <a:lvl7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7pPr>
            <a:lvl8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8pPr>
            <a:lvl9pPr eaLnBrk="0" fontAlgn="base" hangingPunct="0">
              <a:spcBef>
                <a:spcPct val="0"/>
              </a:spcBef>
              <a:spcAft>
                <a:spcPct val="0"/>
              </a:spcAft>
              <a:tabLst>
                <a:tab pos="1619250" algn="l"/>
                <a:tab pos="16208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0" algn="l"/>
                <a:tab pos="1620838" algn="l"/>
              </a:tabLst>
            </a:pP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Each person shall be granted the opportunity to address the board only once and no more than three (3) minutes per meeting, unless such time is extended by the presiding officer.</a:t>
            </a:r>
            <a:endParaRPr kumimoji="0" lang="en-US" altLang="en-US" sz="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619250" algn="l"/>
                <a:tab pos="1620838" algn="l"/>
              </a:tabLst>
            </a:pP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Commentary shall be limited to township business.</a:t>
            </a:r>
            <a:endParaRPr kumimoji="0" lang="en-US" altLang="en-US" sz="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619250" algn="l"/>
                <a:tab pos="1620838" algn="l"/>
              </a:tabLst>
            </a:pP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Commentary shall be directed to the presiding officer unless that officer permits the commentary to be directed to board members or other officers present.</a:t>
            </a:r>
            <a:endParaRPr kumimoji="0" lang="en-US" altLang="en-US" sz="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619250" algn="l"/>
                <a:tab pos="1620838" algn="l"/>
              </a:tabLst>
            </a:pP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Profanity shall not be used in any form or manner.</a:t>
            </a:r>
            <a:endParaRPr kumimoji="0" lang="en-US" altLang="en-US" sz="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619250" algn="l"/>
                <a:tab pos="1620838" algn="l"/>
              </a:tabLst>
            </a:pP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Questions regarding specific elected officials, officers or employees of the Township will not be entertained</a:t>
            </a:r>
            <a:r>
              <a:rPr kumimoji="0" lang="en-US" altLang="en-US" sz="1100" b="0" i="0" u="none" strike="noStrike" cap="none" normalizeH="0" baseline="0">
                <a:ln>
                  <a:noFill/>
                </a:ln>
                <a:solidFill>
                  <a:srgbClr val="464646"/>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Questions of this type may be addressed, in writing, to the presiding officer, who shall determine the appropriate method of response.</a:t>
            </a:r>
            <a:endParaRPr kumimoji="0" lang="en-US" altLang="en-US" sz="800" b="0" i="0" u="none" strike="noStrike" cap="none" normalizeH="0" baseline="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619250" algn="l"/>
                <a:tab pos="1620838" algn="l"/>
              </a:tabLst>
            </a:pPr>
            <a:r>
              <a:rPr kumimoji="0" lang="en-US" altLang="en-US" sz="1100" b="0" i="0" u="none" strike="noStrike" cap="none" normalizeH="0" baseline="0">
                <a:ln>
                  <a:noFill/>
                </a:ln>
                <a:solidFill>
                  <a:srgbClr val="0C0C0C"/>
                </a:solidFill>
                <a:effectLst/>
                <a:latin typeface="Arial" panose="020B0604020202020204" pitchFamily="34" charset="0"/>
                <a:ea typeface="Times New Roman" panose="02020603050405020304" pitchFamily="18" charset="0"/>
              </a:rPr>
              <a:t>Commentary shall take place in a professional manner which displays mutual respect for all persons involved.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F898DD3F-B429-AE02-C611-1C61761760A9}"/>
              </a:ext>
            </a:extLst>
          </p:cNvPr>
          <p:cNvSpPr txBox="1"/>
          <p:nvPr/>
        </p:nvSpPr>
        <p:spPr>
          <a:xfrm>
            <a:off x="4876800" y="1317812"/>
            <a:ext cx="6992471" cy="6709529"/>
          </a:xfrm>
          <a:prstGeom prst="rect">
            <a:avLst/>
          </a:prstGeom>
          <a:noFill/>
        </p:spPr>
        <p:txBody>
          <a:bodyPr wrap="square" rtlCol="0">
            <a:spAutoFit/>
          </a:bodyPr>
          <a:lstStyle/>
          <a:p>
            <a:pPr marL="342900" indent="-342900">
              <a:buFont typeface="Arial" panose="020B0604020202020204" pitchFamily="34" charset="0"/>
              <a:buChar char="•"/>
            </a:pPr>
            <a:r>
              <a:rPr lang="en-US" sz="2200" spc="0" dirty="0">
                <a:effectLst/>
                <a:latin typeface="Times New Roman" panose="02020603050405020304" pitchFamily="18" charset="0"/>
                <a:ea typeface="Times New Roman" panose="02020603050405020304" pitchFamily="18" charset="0"/>
              </a:rPr>
              <a:t>Each</a:t>
            </a:r>
            <a:r>
              <a:rPr lang="en-US" sz="2200" spc="6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person</a:t>
            </a:r>
            <a:r>
              <a:rPr lang="en-US" sz="2200" spc="7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addressing</a:t>
            </a:r>
            <a:r>
              <a:rPr lang="en-US" sz="2200" spc="9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the</a:t>
            </a:r>
            <a:r>
              <a:rPr lang="en-US" sz="2200" spc="3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board</a:t>
            </a:r>
            <a:r>
              <a:rPr lang="en-US" sz="2200" spc="10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shall</a:t>
            </a:r>
            <a:r>
              <a:rPr lang="en-US" sz="2200" spc="1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state</a:t>
            </a:r>
            <a:r>
              <a:rPr lang="en-US" sz="2200" spc="25"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his/her</a:t>
            </a:r>
            <a:r>
              <a:rPr lang="en-US" sz="2200" spc="3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name for</a:t>
            </a:r>
            <a:r>
              <a:rPr lang="en-US" sz="2200" spc="-30" dirty="0">
                <a:effectLst/>
                <a:latin typeface="Times New Roman" panose="02020603050405020304" pitchFamily="18" charset="0"/>
                <a:ea typeface="Times New Roman" panose="02020603050405020304" pitchFamily="18" charset="0"/>
              </a:rPr>
              <a:t> </a:t>
            </a:r>
            <a:r>
              <a:rPr lang="en-US" sz="2200" spc="0" dirty="0">
                <a:effectLst/>
                <a:latin typeface="Times New Roman" panose="02020603050405020304" pitchFamily="18" charset="0"/>
                <a:ea typeface="Times New Roman" panose="02020603050405020304" pitchFamily="18" charset="0"/>
              </a:rPr>
              <a:t>the</a:t>
            </a:r>
            <a:r>
              <a:rPr lang="en-US" sz="2200" spc="20" dirty="0">
                <a:effectLst/>
                <a:latin typeface="Times New Roman" panose="02020603050405020304" pitchFamily="18" charset="0"/>
                <a:ea typeface="Times New Roman" panose="02020603050405020304" pitchFamily="18" charset="0"/>
              </a:rPr>
              <a:t> </a:t>
            </a:r>
            <a:r>
              <a:rPr lang="en-US" sz="2200" spc="-10" dirty="0">
                <a:effectLst/>
                <a:latin typeface="Times New Roman" panose="02020603050405020304" pitchFamily="18" charset="0"/>
                <a:ea typeface="Times New Roman" panose="02020603050405020304" pitchFamily="18" charset="0"/>
              </a:rPr>
              <a:t>record</a:t>
            </a:r>
            <a:r>
              <a:rPr lang="en-US" sz="1800" spc="-10" dirty="0">
                <a:solidFill>
                  <a:srgbClr val="131313"/>
                </a:solidFill>
                <a:effectLst/>
                <a:latin typeface="Times New Roman" panose="02020603050405020304" pitchFamily="18" charset="0"/>
                <a:ea typeface="Times New Roman" panose="02020603050405020304" pitchFamily="18" charset="0"/>
              </a:rPr>
              <a:t>.</a:t>
            </a: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Each person shall be granted the opportunity to address the boar only once and no more than three (3) minutes, unless such time is extended by presiding officer.</a:t>
            </a:r>
          </a:p>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Commentary shall be limited to township business</a:t>
            </a:r>
          </a:p>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Commentary shall be directed to the presiding officer unless that officer permits commentary to be directed to board members or other officers present</a:t>
            </a:r>
          </a:p>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Profanity shall not be used in any form or manner.</a:t>
            </a: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endParaRPr lang="en-US" spc="-10" dirty="0">
              <a:solidFill>
                <a:srgbClr val="131313"/>
              </a:solidFill>
              <a:latin typeface="Times New Roman" panose="02020603050405020304" pitchFamily="18" charset="0"/>
              <a:ea typeface="Times New Roman" panose="02020603050405020304" pitchFamily="18" charset="0"/>
            </a:endParaRPr>
          </a:p>
          <a:p>
            <a:endParaRPr lang="en-US" sz="1800" spc="0" dirty="0">
              <a:effectLst/>
              <a:latin typeface="Times New Roman" panose="02020603050405020304" pitchFamily="18" charset="0"/>
              <a:ea typeface="Times New Roman" panose="02020603050405020304" pitchFamily="18" charset="0"/>
            </a:endParaRPr>
          </a:p>
          <a:p>
            <a:endParaRPr lang="en-US" dirty="0"/>
          </a:p>
        </p:txBody>
      </p:sp>
      <p:sp>
        <p:nvSpPr>
          <p:cNvPr id="24" name="Rectangle 14">
            <a:extLst>
              <a:ext uri="{FF2B5EF4-FFF2-40B4-BE49-F238E27FC236}">
                <a16:creationId xmlns:a16="http://schemas.microsoft.com/office/drawing/2014/main" id="{39973B0B-7B6A-776A-BEE1-7D2528457D8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Graphic 3">
            <a:extLst>
              <a:ext uri="{FF2B5EF4-FFF2-40B4-BE49-F238E27FC236}">
                <a16:creationId xmlns:a16="http://schemas.microsoft.com/office/drawing/2014/main" id="{DD648738-A3BB-FD2C-2AEE-A1057B072B07}"/>
              </a:ext>
            </a:extLst>
          </p:cNvPr>
          <p:cNvSpPr>
            <a:spLocks/>
          </p:cNvSpPr>
          <p:nvPr/>
        </p:nvSpPr>
        <p:spPr>
          <a:xfrm>
            <a:off x="0" y="635"/>
            <a:ext cx="13970" cy="7806690"/>
          </a:xfrm>
          <a:custGeom>
            <a:avLst/>
            <a:gdLst/>
            <a:ahLst/>
            <a:cxnLst/>
            <a:rect l="l" t="t" r="r" b="b"/>
            <a:pathLst>
              <a:path w="13970" h="7806690">
                <a:moveTo>
                  <a:pt x="13737" y="0"/>
                </a:moveTo>
                <a:lnTo>
                  <a:pt x="13737" y="7806209"/>
                </a:lnTo>
                <a:lnTo>
                  <a:pt x="0" y="7806209"/>
                </a:lnTo>
                <a:lnTo>
                  <a:pt x="0" y="0"/>
                </a:lnTo>
                <a:lnTo>
                  <a:pt x="13737" y="0"/>
                </a:lnTo>
                <a:close/>
              </a:path>
            </a:pathLst>
          </a:custGeom>
          <a:solidFill>
            <a:srgbClr val="000000"/>
          </a:solidFill>
        </p:spPr>
        <p:txBody>
          <a:bodyPr wrap="square" lIns="0" tIns="0" rIns="0" bIns="0" rtlCol="0">
            <a:prstTxWarp prst="textNoShape">
              <a:avLst/>
            </a:prstTxWarp>
            <a:noAutofit/>
          </a:bodyPr>
          <a:lstStyle/>
          <a:p>
            <a:endParaRPr lang="en-US"/>
          </a:p>
        </p:txBody>
      </p:sp>
      <p:sp>
        <p:nvSpPr>
          <p:cNvPr id="27" name="Rectangle 17">
            <a:extLst>
              <a:ext uri="{FF2B5EF4-FFF2-40B4-BE49-F238E27FC236}">
                <a16:creationId xmlns:a16="http://schemas.microsoft.com/office/drawing/2014/main" id="{F56CFDD1-8FD6-3774-C9ED-F0CF48FFA53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Graphic 3">
            <a:extLst>
              <a:ext uri="{FF2B5EF4-FFF2-40B4-BE49-F238E27FC236}">
                <a16:creationId xmlns:a16="http://schemas.microsoft.com/office/drawing/2014/main" id="{AD30B0FD-E8A4-C04D-FF3D-5E3A8C669810}"/>
              </a:ext>
            </a:extLst>
          </p:cNvPr>
          <p:cNvSpPr>
            <a:spLocks/>
          </p:cNvSpPr>
          <p:nvPr/>
        </p:nvSpPr>
        <p:spPr>
          <a:xfrm>
            <a:off x="152400" y="153035"/>
            <a:ext cx="13970" cy="7806690"/>
          </a:xfrm>
          <a:custGeom>
            <a:avLst/>
            <a:gdLst/>
            <a:ahLst/>
            <a:cxnLst/>
            <a:rect l="l" t="t" r="r" b="b"/>
            <a:pathLst>
              <a:path w="13970" h="7806690">
                <a:moveTo>
                  <a:pt x="13737" y="0"/>
                </a:moveTo>
                <a:lnTo>
                  <a:pt x="13737" y="7806209"/>
                </a:lnTo>
                <a:lnTo>
                  <a:pt x="0" y="7806209"/>
                </a:lnTo>
                <a:lnTo>
                  <a:pt x="0" y="0"/>
                </a:lnTo>
                <a:lnTo>
                  <a:pt x="13737" y="0"/>
                </a:lnTo>
                <a:close/>
              </a:path>
            </a:pathLst>
          </a:custGeom>
          <a:solidFill>
            <a:srgbClr val="000000"/>
          </a:solidFill>
        </p:spPr>
        <p:txBody>
          <a:bodyPr wrap="square" lIns="0" tIns="0" rIns="0" bIns="0" rtlCol="0">
            <a:prstTxWarp prst="textNoShape">
              <a:avLst/>
            </a:prstTxWarp>
            <a:noAutofit/>
          </a:bodyPr>
          <a:lstStyle/>
          <a:p>
            <a:endParaRPr lang="en-US"/>
          </a:p>
        </p:txBody>
      </p:sp>
    </p:spTree>
    <p:extLst>
      <p:ext uri="{BB962C8B-B14F-4D97-AF65-F5344CB8AC3E}">
        <p14:creationId xmlns:p14="http://schemas.microsoft.com/office/powerpoint/2010/main" val="2389257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01EC79B-85EA-8448-0B88-EC4CD9904C1A}"/>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23267A81-4A37-0805-4843-C45535818C2B}"/>
              </a:ext>
            </a:extLst>
          </p:cNvPr>
          <p:cNvPicPr>
            <a:picLocks noChangeAspect="1"/>
          </p:cNvPicPr>
          <p:nvPr/>
        </p:nvPicPr>
        <p:blipFill>
          <a:blip r:embed="rId3"/>
          <a:srcRect l="29263" r="20171" b="-2"/>
          <a:stretch/>
        </p:blipFill>
        <p:spPr>
          <a:xfrm>
            <a:off x="-10288" y="10"/>
            <a:ext cx="4628007" cy="6864408"/>
          </a:xfrm>
          <a:prstGeom prst="rect">
            <a:avLst/>
          </a:prstGeom>
        </p:spPr>
      </p:pic>
      <p:sp>
        <p:nvSpPr>
          <p:cNvPr id="6" name="TextBox 5">
            <a:extLst>
              <a:ext uri="{FF2B5EF4-FFF2-40B4-BE49-F238E27FC236}">
                <a16:creationId xmlns:a16="http://schemas.microsoft.com/office/drawing/2014/main" id="{27A79A92-D104-A90D-7AA7-10130308E2D1}"/>
              </a:ext>
            </a:extLst>
          </p:cNvPr>
          <p:cNvSpPr txBox="1"/>
          <p:nvPr/>
        </p:nvSpPr>
        <p:spPr>
          <a:xfrm>
            <a:off x="5943600" y="342900"/>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2" name="TextBox 1">
            <a:extLst>
              <a:ext uri="{FF2B5EF4-FFF2-40B4-BE49-F238E27FC236}">
                <a16:creationId xmlns:a16="http://schemas.microsoft.com/office/drawing/2014/main" id="{DF48C66C-90E3-D570-AA1F-691C3F9222DA}"/>
              </a:ext>
            </a:extLst>
          </p:cNvPr>
          <p:cNvSpPr txBox="1"/>
          <p:nvPr/>
        </p:nvSpPr>
        <p:spPr>
          <a:xfrm>
            <a:off x="4832838" y="1050786"/>
            <a:ext cx="6992471" cy="7386638"/>
          </a:xfrm>
          <a:prstGeom prst="rect">
            <a:avLst/>
          </a:prstGeom>
          <a:noFill/>
        </p:spPr>
        <p:txBody>
          <a:bodyPr wrap="square" rtlCol="0">
            <a:spAutoFit/>
          </a:bodyPr>
          <a:lstStyle/>
          <a:p>
            <a:pPr marL="342900" indent="-342900">
              <a:buFont typeface="Arial" panose="020B0604020202020204" pitchFamily="34" charset="0"/>
              <a:buChar char="•"/>
            </a:pPr>
            <a:r>
              <a:rPr lang="en-US" sz="2200" spc="0" dirty="0">
                <a:effectLst/>
                <a:latin typeface="Times New Roman" panose="02020603050405020304" pitchFamily="18" charset="0"/>
                <a:ea typeface="Times New Roman" panose="02020603050405020304" pitchFamily="18" charset="0"/>
              </a:rPr>
              <a:t>Questions regarding specific elected officials, officers or employees of the Township will not be entertained.  Questions of this type may be addressed, in writing, to the president officer, who shall determine the appropriate method of response.</a:t>
            </a:r>
          </a:p>
          <a:p>
            <a:pPr marL="342900" indent="-342900">
              <a:buFont typeface="Arial" panose="020B0604020202020204" pitchFamily="34" charset="0"/>
              <a:buChar char="•"/>
            </a:pPr>
            <a:endParaRPr lang="en-US" sz="220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Commentary shall take place in a professional manner which displays mutual respect for all person involved. </a:t>
            </a:r>
          </a:p>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Members of the audience will not engage in conversation while the meeting is in session.</a:t>
            </a:r>
          </a:p>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Members of the audience will not be permitted free movement about the meeting room while meeting is in scission.  </a:t>
            </a:r>
            <a:endParaRPr lang="en-US" sz="1800" spc="-1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endParaRPr lang="en-US" spc="-10" dirty="0">
              <a:solidFill>
                <a:srgbClr val="131313"/>
              </a:solidFill>
              <a:latin typeface="Times New Roman" panose="02020603050405020304" pitchFamily="18" charset="0"/>
              <a:ea typeface="Times New Roman" panose="02020603050405020304" pitchFamily="18" charset="0"/>
            </a:endParaRPr>
          </a:p>
          <a:p>
            <a:endParaRPr lang="en-US" sz="1800" spc="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359180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5DC24D2-09E4-C235-7605-413278F19D95}"/>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A40F9E0A-16E7-2C1A-2586-9CE4842175C1}"/>
              </a:ext>
            </a:extLst>
          </p:cNvPr>
          <p:cNvPicPr>
            <a:picLocks noChangeAspect="1"/>
          </p:cNvPicPr>
          <p:nvPr/>
        </p:nvPicPr>
        <p:blipFill>
          <a:blip r:embed="rId3"/>
          <a:srcRect l="29263" r="20171" b="-2"/>
          <a:stretch/>
        </p:blipFill>
        <p:spPr>
          <a:xfrm>
            <a:off x="-10288" y="10"/>
            <a:ext cx="4628007" cy="6864408"/>
          </a:xfrm>
          <a:prstGeom prst="rect">
            <a:avLst/>
          </a:prstGeom>
        </p:spPr>
      </p:pic>
      <p:sp>
        <p:nvSpPr>
          <p:cNvPr id="6" name="TextBox 5">
            <a:extLst>
              <a:ext uri="{FF2B5EF4-FFF2-40B4-BE49-F238E27FC236}">
                <a16:creationId xmlns:a16="http://schemas.microsoft.com/office/drawing/2014/main" id="{51B1ED8F-4DC1-E1F3-1C3A-D375A28E87A3}"/>
              </a:ext>
            </a:extLst>
          </p:cNvPr>
          <p:cNvSpPr txBox="1"/>
          <p:nvPr/>
        </p:nvSpPr>
        <p:spPr>
          <a:xfrm>
            <a:off x="5668107" y="285646"/>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2" name="TextBox 1">
            <a:extLst>
              <a:ext uri="{FF2B5EF4-FFF2-40B4-BE49-F238E27FC236}">
                <a16:creationId xmlns:a16="http://schemas.microsoft.com/office/drawing/2014/main" id="{64CC78ED-B210-DDFB-4F7C-9D7AF4412897}"/>
              </a:ext>
            </a:extLst>
          </p:cNvPr>
          <p:cNvSpPr txBox="1"/>
          <p:nvPr/>
        </p:nvSpPr>
        <p:spPr>
          <a:xfrm>
            <a:off x="4777153" y="2334563"/>
            <a:ext cx="7874978" cy="4881336"/>
          </a:xfrm>
          <a:prstGeom prst="rect">
            <a:avLst/>
          </a:prstGeom>
          <a:noFill/>
        </p:spPr>
        <p:txBody>
          <a:bodyPr wrap="square" rtlCol="0">
            <a:spAutoFit/>
          </a:bodyPr>
          <a:lstStyle/>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marR="1083945" lvl="0" indent="-342900">
              <a:lnSpc>
                <a:spcPct val="110000"/>
              </a:lnSpc>
              <a:buFont typeface="Arial" panose="020B0604020202020204" pitchFamily="34" charset="0"/>
              <a:buChar char="•"/>
              <a:tabLst>
                <a:tab pos="1383030" algn="l"/>
                <a:tab pos="1384935" algn="l"/>
              </a:tabLst>
            </a:pPr>
            <a:r>
              <a:rPr lang="en-US" sz="2200" spc="0" dirty="0">
                <a:effectLst/>
                <a:latin typeface="Calibri" panose="020F0502020204030204" pitchFamily="34" charset="0"/>
                <a:ea typeface="Calibri" panose="020F0502020204030204" pitchFamily="34" charset="0"/>
                <a:cs typeface="Calibri" panose="020F0502020204030204" pitchFamily="34" charset="0"/>
              </a:rPr>
              <a:t>Cameras,</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including</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still</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cameras,</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movies cameras,</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and</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television</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cameras,</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using</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flashlights</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or</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lighting</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equipment</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other</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than</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the</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normal</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light</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furnished</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in</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the</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meeting</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room, will not be permitted while the meeting is in session, unless otherwise permitted by the presiding officer.</a:t>
            </a: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endParaRPr lang="en-US" spc="-10" dirty="0">
              <a:solidFill>
                <a:srgbClr val="131313"/>
              </a:solidFill>
              <a:latin typeface="Times New Roman" panose="02020603050405020304" pitchFamily="18" charset="0"/>
              <a:ea typeface="Times New Roman" panose="02020603050405020304" pitchFamily="18" charset="0"/>
            </a:endParaRPr>
          </a:p>
          <a:p>
            <a:endParaRPr lang="en-US" sz="1800" spc="0" dirty="0">
              <a:effectLst/>
              <a:latin typeface="Times New Roman" panose="02020603050405020304" pitchFamily="18" charset="0"/>
              <a:ea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F182141B-9C77-A55F-E0C8-CC2ED5E9EC2B}"/>
              </a:ext>
            </a:extLst>
          </p:cNvPr>
          <p:cNvSpPr txBox="1"/>
          <p:nvPr/>
        </p:nvSpPr>
        <p:spPr>
          <a:xfrm>
            <a:off x="4838699" y="1143000"/>
            <a:ext cx="6705601" cy="1384995"/>
          </a:xfrm>
          <a:prstGeom prst="rect">
            <a:avLst/>
          </a:prstGeom>
          <a:noFill/>
        </p:spPr>
        <p:txBody>
          <a:bodyPr wrap="square" rtlCol="0">
            <a:spAutoFit/>
          </a:bodyPr>
          <a:lstStyle/>
          <a:p>
            <a:pPr marL="342900" indent="-342900">
              <a:buFont typeface="Arial" panose="020B0604020202020204" pitchFamily="34" charset="0"/>
              <a:buChar char="•"/>
            </a:pPr>
            <a:r>
              <a:rPr lang="en-US" sz="2200" spc="-10" dirty="0">
                <a:effectLst/>
                <a:latin typeface="Calibri" panose="020F0502020204030204" pitchFamily="34" charset="0"/>
                <a:ea typeface="Calibri" panose="020F0502020204030204" pitchFamily="34" charset="0"/>
                <a:cs typeface="Calibri" panose="020F0502020204030204" pitchFamily="34" charset="0"/>
              </a:rPr>
              <a:t>Members of the audience may enter or leave the meeting room at any time provided such entrance or exit is made quietly and in an orderly fashion.</a:t>
            </a:r>
          </a:p>
          <a:p>
            <a:endParaRPr lang="en-US" dirty="0"/>
          </a:p>
        </p:txBody>
      </p:sp>
    </p:spTree>
    <p:extLst>
      <p:ext uri="{BB962C8B-B14F-4D97-AF65-F5344CB8AC3E}">
        <p14:creationId xmlns:p14="http://schemas.microsoft.com/office/powerpoint/2010/main" val="594552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943134F-0622-C86A-4F87-880171ED90B8}"/>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CAC78866-D11C-3A77-1BC6-8235B6E1FDFA}"/>
              </a:ext>
            </a:extLst>
          </p:cNvPr>
          <p:cNvPicPr>
            <a:picLocks noChangeAspect="1"/>
          </p:cNvPicPr>
          <p:nvPr/>
        </p:nvPicPr>
        <p:blipFill>
          <a:blip r:embed="rId3"/>
          <a:srcRect l="29263" r="20171" b="-2"/>
          <a:stretch/>
        </p:blipFill>
        <p:spPr>
          <a:xfrm>
            <a:off x="-10288" y="10"/>
            <a:ext cx="4628007" cy="6864408"/>
          </a:xfrm>
          <a:prstGeom prst="rect">
            <a:avLst/>
          </a:prstGeom>
        </p:spPr>
      </p:pic>
      <p:sp>
        <p:nvSpPr>
          <p:cNvPr id="6" name="TextBox 5">
            <a:extLst>
              <a:ext uri="{FF2B5EF4-FFF2-40B4-BE49-F238E27FC236}">
                <a16:creationId xmlns:a16="http://schemas.microsoft.com/office/drawing/2014/main" id="{91E50B74-FE66-009A-D392-8F4D611EFC29}"/>
              </a:ext>
            </a:extLst>
          </p:cNvPr>
          <p:cNvSpPr txBox="1"/>
          <p:nvPr/>
        </p:nvSpPr>
        <p:spPr>
          <a:xfrm>
            <a:off x="5943600" y="342900"/>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2" name="TextBox 1">
            <a:extLst>
              <a:ext uri="{FF2B5EF4-FFF2-40B4-BE49-F238E27FC236}">
                <a16:creationId xmlns:a16="http://schemas.microsoft.com/office/drawing/2014/main" id="{02D9814A-21EF-3589-459A-089D6FA5A435}"/>
              </a:ext>
            </a:extLst>
          </p:cNvPr>
          <p:cNvSpPr txBox="1"/>
          <p:nvPr/>
        </p:nvSpPr>
        <p:spPr>
          <a:xfrm>
            <a:off x="4797669" y="1147501"/>
            <a:ext cx="8003931" cy="7312771"/>
          </a:xfrm>
          <a:prstGeom prst="rect">
            <a:avLst/>
          </a:prstGeom>
          <a:noFill/>
        </p:spPr>
        <p:txBody>
          <a:bodyPr wrap="square" rtlCol="0">
            <a:spAutoFit/>
          </a:bodyPr>
          <a:lstStyle/>
          <a:p>
            <a:pPr marL="342900" marR="1036320" lvl="0" indent="-342900">
              <a:lnSpc>
                <a:spcPct val="110000"/>
              </a:lnSpc>
              <a:spcBef>
                <a:spcPts val="1235"/>
              </a:spcBef>
              <a:buFont typeface="Arial" panose="020B0604020202020204" pitchFamily="34" charset="0"/>
              <a:buChar char="•"/>
              <a:tabLst>
                <a:tab pos="1377315" algn="l"/>
                <a:tab pos="1379220" algn="l"/>
              </a:tabLst>
            </a:pPr>
            <a:r>
              <a:rPr lang="en-US" sz="2200" spc="0" dirty="0">
                <a:effectLst/>
                <a:latin typeface="Calibri" panose="020F0502020204030204" pitchFamily="34" charset="0"/>
                <a:ea typeface="Calibri" panose="020F0502020204030204" pitchFamily="34" charset="0"/>
                <a:cs typeface="Calibri" panose="020F0502020204030204" pitchFamily="34" charset="0"/>
              </a:rPr>
              <a:t>Battery</a:t>
            </a:r>
            <a:r>
              <a:rPr lang="en-US" sz="2200" spc="16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operated</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recording</a:t>
            </a:r>
            <a:r>
              <a:rPr lang="en-US" sz="2200" spc="18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equipment</a:t>
            </a:r>
            <a:r>
              <a:rPr lang="en-US" sz="2200" spc="18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will</a:t>
            </a:r>
            <a:r>
              <a:rPr lang="en-US" sz="2200" spc="18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be</a:t>
            </a:r>
            <a:r>
              <a:rPr lang="en-US" sz="2200" spc="1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permitted,</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provided</a:t>
            </a:r>
            <a:r>
              <a:rPr lang="en-US" sz="2200" spc="13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the</a:t>
            </a:r>
            <a:r>
              <a:rPr lang="en-US" sz="2200" spc="11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operation</a:t>
            </a:r>
            <a:r>
              <a:rPr lang="en-US" sz="2200" spc="165"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of</a:t>
            </a:r>
            <a:r>
              <a:rPr lang="en-US" sz="2200" spc="95"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said equipment</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is</a:t>
            </a:r>
            <a:r>
              <a:rPr lang="en-US" sz="2200" spc="-3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silent.</a:t>
            </a:r>
            <a:r>
              <a:rPr lang="en-US" sz="2200" spc="-3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The</a:t>
            </a:r>
            <a:r>
              <a:rPr lang="en-US" sz="2200" spc="-2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microphone</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or</a:t>
            </a:r>
            <a:r>
              <a:rPr lang="en-US" sz="2200" spc="-3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sound</a:t>
            </a:r>
            <a:r>
              <a:rPr lang="en-US" sz="2200" spc="19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recording</a:t>
            </a:r>
            <a:r>
              <a:rPr lang="en-US" sz="2200" spc="175"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device shall not</a:t>
            </a:r>
            <a:r>
              <a:rPr lang="en-US" sz="2200" spc="-1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be</a:t>
            </a:r>
            <a:r>
              <a:rPr lang="en-US" sz="2200" spc="-35"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placed in the section</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of the</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meeting</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room</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designated</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for</a:t>
            </a:r>
            <a:r>
              <a:rPr lang="en-US" sz="2200" spc="17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the</a:t>
            </a:r>
            <a:r>
              <a:rPr lang="en-US" sz="2200" spc="195"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use</a:t>
            </a:r>
            <a:r>
              <a:rPr lang="en-US" sz="2200" spc="17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of the</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public</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officials,</a:t>
            </a:r>
            <a:r>
              <a:rPr lang="en-US" sz="2200" spc="200" dirty="0">
                <a:effectLst/>
                <a:latin typeface="Calibri" panose="020F0502020204030204" pitchFamily="34" charset="0"/>
                <a:ea typeface="Calibri" panose="020F0502020204030204" pitchFamily="34" charset="0"/>
                <a:cs typeface="Calibri" panose="020F0502020204030204" pitchFamily="34" charset="0"/>
              </a:rPr>
              <a:t> </a:t>
            </a:r>
            <a:r>
              <a:rPr lang="en-US" sz="2200" spc="0" dirty="0">
                <a:effectLst/>
                <a:latin typeface="Calibri" panose="020F0502020204030204" pitchFamily="34" charset="0"/>
                <a:ea typeface="Calibri" panose="020F0502020204030204" pitchFamily="34" charset="0"/>
                <a:cs typeface="Calibri" panose="020F0502020204030204" pitchFamily="34" charset="0"/>
              </a:rPr>
              <a:t>unless otherwise permitted by the presiding officer</a:t>
            </a:r>
            <a:r>
              <a:rPr lang="en-US" sz="2200" spc="0" dirty="0">
                <a:effectLst/>
                <a:latin typeface="Times New Roman" panose="02020603050405020304" pitchFamily="18" charset="0"/>
                <a:ea typeface="Times New Roman" panose="02020603050405020304" pitchFamily="18" charset="0"/>
              </a:rPr>
              <a:t>.</a:t>
            </a: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pc="-10" dirty="0">
                <a:latin typeface="Calibri" panose="020F0502020204030204" pitchFamily="34" charset="0"/>
                <a:ea typeface="Calibri" panose="020F0502020204030204" pitchFamily="34" charset="0"/>
                <a:cs typeface="Calibri" panose="020F0502020204030204" pitchFamily="34" charset="0"/>
              </a:rPr>
              <a:t>No audio or visual recording equipment may be set or </a:t>
            </a:r>
          </a:p>
          <a:p>
            <a:r>
              <a:rPr lang="en-US" sz="2200" spc="-10" dirty="0">
                <a:latin typeface="Calibri" panose="020F0502020204030204" pitchFamily="34" charset="0"/>
                <a:ea typeface="Calibri" panose="020F0502020204030204" pitchFamily="34" charset="0"/>
                <a:cs typeface="Calibri" panose="020F0502020204030204" pitchFamily="34" charset="0"/>
              </a:rPr>
              <a:t>     used in any manner so as to obstruct the view of any </a:t>
            </a:r>
          </a:p>
          <a:p>
            <a:r>
              <a:rPr lang="en-US" sz="2200" spc="-10" dirty="0">
                <a:latin typeface="Calibri" panose="020F0502020204030204" pitchFamily="34" charset="0"/>
                <a:ea typeface="Calibri" panose="020F0502020204030204" pitchFamily="34" charset="0"/>
                <a:cs typeface="Calibri" panose="020F0502020204030204" pitchFamily="34" charset="0"/>
              </a:rPr>
              <a:t>     person in the audience. </a:t>
            </a:r>
          </a:p>
          <a:p>
            <a:endParaRPr lang="en-US" sz="2200" spc="-1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spc="-10" dirty="0">
                <a:latin typeface="Calibri" panose="020F0502020204030204" pitchFamily="34" charset="0"/>
                <a:ea typeface="Calibri" panose="020F0502020204030204" pitchFamily="34" charset="0"/>
                <a:cs typeface="Calibri" panose="020F0502020204030204" pitchFamily="34" charset="0"/>
              </a:rPr>
              <a:t>Individuals who appear to be visibly intoxicated or under the influence of any drugs shall not be allowed to address the</a:t>
            </a:r>
          </a:p>
          <a:p>
            <a:r>
              <a:rPr lang="en-US" sz="2200" spc="-10" dirty="0">
                <a:latin typeface="Calibri" panose="020F0502020204030204" pitchFamily="34" charset="0"/>
                <a:ea typeface="Calibri" panose="020F0502020204030204" pitchFamily="34" charset="0"/>
                <a:cs typeface="Calibri" panose="020F0502020204030204" pitchFamily="34" charset="0"/>
              </a:rPr>
              <a:t>     board. </a:t>
            </a:r>
          </a:p>
          <a:p>
            <a:endParaRPr lang="en-US" sz="2200" spc="-1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spc="-10" dirty="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endParaRPr lang="en-US" spc="-10" dirty="0">
              <a:solidFill>
                <a:srgbClr val="131313"/>
              </a:solidFill>
              <a:latin typeface="Times New Roman" panose="02020603050405020304" pitchFamily="18" charset="0"/>
              <a:ea typeface="Times New Roman" panose="02020603050405020304" pitchFamily="18" charset="0"/>
            </a:endParaRPr>
          </a:p>
          <a:p>
            <a:endParaRPr lang="en-US" sz="1800" spc="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678562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14E1405-60B2-51B0-2997-81E1992B7536}"/>
            </a:ext>
          </a:extLst>
        </p:cNvPr>
        <p:cNvGrpSpPr/>
        <p:nvPr/>
      </p:nvGrpSpPr>
      <p:grpSpPr>
        <a:xfrm>
          <a:off x="0" y="0"/>
          <a:ext cx="0" cy="0"/>
          <a:chOff x="0" y="0"/>
          <a:chExt cx="0" cy="0"/>
        </a:xfrm>
      </p:grpSpPr>
      <p:pic>
        <p:nvPicPr>
          <p:cNvPr id="10" name="Picture 9" descr="One in a crowd">
            <a:extLst>
              <a:ext uri="{FF2B5EF4-FFF2-40B4-BE49-F238E27FC236}">
                <a16:creationId xmlns:a16="http://schemas.microsoft.com/office/drawing/2014/main" id="{B8478E8F-9637-E82D-FAEB-952B5C02651E}"/>
              </a:ext>
            </a:extLst>
          </p:cNvPr>
          <p:cNvPicPr>
            <a:picLocks noChangeAspect="1"/>
          </p:cNvPicPr>
          <p:nvPr/>
        </p:nvPicPr>
        <p:blipFill>
          <a:blip r:embed="rId3"/>
          <a:srcRect l="29263" r="20171" b="-2"/>
          <a:stretch/>
        </p:blipFill>
        <p:spPr>
          <a:xfrm>
            <a:off x="-10288" y="10"/>
            <a:ext cx="4628007" cy="6864408"/>
          </a:xfrm>
          <a:prstGeom prst="rect">
            <a:avLst/>
          </a:prstGeom>
        </p:spPr>
      </p:pic>
      <p:sp>
        <p:nvSpPr>
          <p:cNvPr id="6" name="TextBox 5">
            <a:extLst>
              <a:ext uri="{FF2B5EF4-FFF2-40B4-BE49-F238E27FC236}">
                <a16:creationId xmlns:a16="http://schemas.microsoft.com/office/drawing/2014/main" id="{F2BCE461-39E2-88FB-829D-F9C07BD19F23}"/>
              </a:ext>
            </a:extLst>
          </p:cNvPr>
          <p:cNvSpPr txBox="1"/>
          <p:nvPr/>
        </p:nvSpPr>
        <p:spPr>
          <a:xfrm>
            <a:off x="5943600" y="342900"/>
            <a:ext cx="5046784" cy="707886"/>
          </a:xfrm>
          <a:prstGeom prst="rect">
            <a:avLst/>
          </a:prstGeom>
          <a:no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RULES</a:t>
            </a:r>
          </a:p>
        </p:txBody>
      </p:sp>
      <p:sp>
        <p:nvSpPr>
          <p:cNvPr id="2" name="TextBox 1">
            <a:extLst>
              <a:ext uri="{FF2B5EF4-FFF2-40B4-BE49-F238E27FC236}">
                <a16:creationId xmlns:a16="http://schemas.microsoft.com/office/drawing/2014/main" id="{B14F3633-A3F8-E1DF-0478-A5DDBFE57538}"/>
              </a:ext>
            </a:extLst>
          </p:cNvPr>
          <p:cNvSpPr txBox="1"/>
          <p:nvPr/>
        </p:nvSpPr>
        <p:spPr>
          <a:xfrm>
            <a:off x="4832838" y="1050786"/>
            <a:ext cx="7071947" cy="2369880"/>
          </a:xfrm>
          <a:prstGeom prst="rect">
            <a:avLst/>
          </a:prstGeom>
          <a:noFill/>
        </p:spPr>
        <p:txBody>
          <a:bodyPr wrap="square" rtlCol="0">
            <a:spAutoFit/>
          </a:bodyPr>
          <a:lstStyle/>
          <a:p>
            <a:pPr marL="342900" indent="-342900">
              <a:buFont typeface="Arial" panose="020B0604020202020204" pitchFamily="34" charset="0"/>
              <a:buChar char="•"/>
            </a:pPr>
            <a:r>
              <a:rPr lang="en-US" sz="2200" spc="-10" dirty="0">
                <a:effectLst/>
                <a:latin typeface="Times New Roman" panose="02020603050405020304" pitchFamily="18" charset="0"/>
                <a:ea typeface="Times New Roman" panose="02020603050405020304" pitchFamily="18" charset="0"/>
              </a:rPr>
              <a:t>Members of the audience may enter or leave the meeting</a:t>
            </a: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pc="-10" dirty="0">
              <a:solidFill>
                <a:srgbClr val="131313"/>
              </a:solidFill>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US" sz="1800" spc="-10" dirty="0">
              <a:solidFill>
                <a:srgbClr val="131313"/>
              </a:solidFill>
              <a:effectLst/>
              <a:latin typeface="Times New Roman" panose="02020603050405020304" pitchFamily="18" charset="0"/>
              <a:ea typeface="Times New Roman" panose="02020603050405020304" pitchFamily="18" charset="0"/>
            </a:endParaRPr>
          </a:p>
          <a:p>
            <a:endParaRPr lang="en-US" spc="-10" dirty="0">
              <a:solidFill>
                <a:srgbClr val="131313"/>
              </a:solidFill>
              <a:latin typeface="Times New Roman" panose="02020603050405020304" pitchFamily="18" charset="0"/>
              <a:ea typeface="Times New Roman" panose="02020603050405020304" pitchFamily="18" charset="0"/>
            </a:endParaRPr>
          </a:p>
          <a:p>
            <a:endParaRPr lang="en-US" sz="1800" spc="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344577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646D74B-4D4F-C742-DC6E-1948F9FE1B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4FF161B-4CF4-86B5-ABCD-50BE195EA3A5}"/>
              </a:ext>
            </a:extLst>
          </p:cNvPr>
          <p:cNvSpPr>
            <a:spLocks noGrp="1"/>
          </p:cNvSpPr>
          <p:nvPr>
            <p:ph type="title"/>
          </p:nvPr>
        </p:nvSpPr>
        <p:spPr>
          <a:xfrm>
            <a:off x="5081043" y="770467"/>
            <a:ext cx="6608963" cy="3352800"/>
          </a:xfrm>
        </p:spPr>
        <p:txBody>
          <a:bodyPr vert="horz" lIns="91440" tIns="45720" rIns="91440" bIns="45720" rtlCol="0" anchor="b">
            <a:normAutofit/>
          </a:bodyPr>
          <a:lstStyle/>
          <a:p>
            <a:pPr>
              <a:lnSpc>
                <a:spcPct val="80000"/>
              </a:lnSpc>
            </a:pPr>
            <a:r>
              <a:rPr lang="en-US" sz="5500" dirty="0">
                <a:solidFill>
                  <a:schemeClr val="tx1"/>
                </a:solidFill>
              </a:rPr>
              <a:t>RESOLUTION NO. 2025-2026  A001 OPPOSING LEGISLATION TO ABOLISH TOWNSHIPS</a:t>
            </a:r>
          </a:p>
        </p:txBody>
      </p:sp>
      <p:sp>
        <p:nvSpPr>
          <p:cNvPr id="15" name="Rectangle 14">
            <a:extLst>
              <a:ext uri="{FF2B5EF4-FFF2-40B4-BE49-F238E27FC236}">
                <a16:creationId xmlns:a16="http://schemas.microsoft.com/office/drawing/2014/main" id="{33E6CAA1-C282-4D22-8D28-D341AD2DC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cales of Justice">
            <a:extLst>
              <a:ext uri="{FF2B5EF4-FFF2-40B4-BE49-F238E27FC236}">
                <a16:creationId xmlns:a16="http://schemas.microsoft.com/office/drawing/2014/main" id="{EDDA117E-5366-D84D-2136-995FAF2C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464" y="1742701"/>
            <a:ext cx="3352128" cy="3352128"/>
          </a:xfrm>
          <a:prstGeom prst="rect">
            <a:avLst/>
          </a:prstGeom>
        </p:spPr>
      </p:pic>
      <p:sp>
        <p:nvSpPr>
          <p:cNvPr id="3" name="TextBox 2">
            <a:extLst>
              <a:ext uri="{FF2B5EF4-FFF2-40B4-BE49-F238E27FC236}">
                <a16:creationId xmlns:a16="http://schemas.microsoft.com/office/drawing/2014/main" id="{917F28A7-A0A0-9BBF-BA5B-07F153A3B942}"/>
              </a:ext>
            </a:extLst>
          </p:cNvPr>
          <p:cNvSpPr txBox="1"/>
          <p:nvPr/>
        </p:nvSpPr>
        <p:spPr>
          <a:xfrm>
            <a:off x="885525" y="3499865"/>
            <a:ext cx="10420949" cy="2567844"/>
          </a:xfrm>
          <a:prstGeom prst="rect">
            <a:avLst/>
          </a:prstGeom>
        </p:spPr>
        <p:txBody>
          <a:bodyPr vert="horz" lIns="91440" tIns="45720" rIns="91440" bIns="45720" rtlCol="0">
            <a:normAutofit/>
          </a:bodyPr>
          <a:lstStyle/>
          <a:p>
            <a:pPr defTabSz="914400">
              <a:lnSpc>
                <a:spcPct val="85000"/>
              </a:lnSpc>
              <a:spcBef>
                <a:spcPts val="1300"/>
              </a:spcBef>
            </a:pP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872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1F19431-82B8-AFAF-4DFC-03068C333A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842C04-6023-5920-96B8-60ABA20D4B9D}"/>
              </a:ext>
            </a:extLst>
          </p:cNvPr>
          <p:cNvSpPr txBox="1"/>
          <p:nvPr/>
        </p:nvSpPr>
        <p:spPr>
          <a:xfrm>
            <a:off x="885525" y="3499865"/>
            <a:ext cx="10420949" cy="2567844"/>
          </a:xfrm>
          <a:prstGeom prst="rect">
            <a:avLst/>
          </a:prstGeom>
        </p:spPr>
        <p:txBody>
          <a:bodyPr vert="horz" lIns="91440" tIns="45720" rIns="91440" bIns="45720" rtlCol="0">
            <a:normAutofit/>
          </a:bodyPr>
          <a:lstStyle/>
          <a:p>
            <a:pPr defTabSz="914400">
              <a:lnSpc>
                <a:spcPct val="85000"/>
              </a:lnSpc>
              <a:spcBef>
                <a:spcPts val="1300"/>
              </a:spcBef>
            </a:pPr>
            <a:r>
              <a:rPr lang="en-US" sz="3200" dirty="0">
                <a:latin typeface="Calibri" panose="020F0502020204030204" pitchFamily="34" charset="0"/>
                <a:ea typeface="Calibri" panose="020F0502020204030204" pitchFamily="34" charset="0"/>
                <a:cs typeface="Calibri" panose="020F0502020204030204" pitchFamily="34" charset="0"/>
              </a:rPr>
              <a:t>Provides that all townships with a population less than 5000 are dissolved and must either consolidate with an adjacent township or the county containing the geographic boundaries of the dissolving township. </a:t>
            </a:r>
          </a:p>
        </p:txBody>
      </p:sp>
      <p:sp>
        <p:nvSpPr>
          <p:cNvPr id="8" name="Title 1">
            <a:extLst>
              <a:ext uri="{FF2B5EF4-FFF2-40B4-BE49-F238E27FC236}">
                <a16:creationId xmlns:a16="http://schemas.microsoft.com/office/drawing/2014/main" id="{A36D1A22-D658-4B87-D9E5-2F5DB7FA7C10}"/>
              </a:ext>
            </a:extLst>
          </p:cNvPr>
          <p:cNvSpPr>
            <a:spLocks noGrp="1"/>
          </p:cNvSpPr>
          <p:nvPr>
            <p:ph type="title"/>
          </p:nvPr>
        </p:nvSpPr>
        <p:spPr>
          <a:xfrm>
            <a:off x="659875" y="188535"/>
            <a:ext cx="11139567" cy="2567844"/>
          </a:xfrm>
        </p:spPr>
        <p:txBody>
          <a:bodyPr vert="horz" lIns="91440" tIns="45720" rIns="91440" bIns="45720" rtlCol="0" anchor="b">
            <a:normAutofit/>
          </a:bodyPr>
          <a:lstStyle/>
          <a:p>
            <a:pPr>
              <a:lnSpc>
                <a:spcPct val="80000"/>
              </a:lnSpc>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SB 2217</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TOWNSHIP CODE-</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LOW POPULAITON DISSOLUTION</a:t>
            </a:r>
          </a:p>
        </p:txBody>
      </p:sp>
    </p:spTree>
    <p:extLst>
      <p:ext uri="{BB962C8B-B14F-4D97-AF65-F5344CB8AC3E}">
        <p14:creationId xmlns:p14="http://schemas.microsoft.com/office/powerpoint/2010/main" val="458283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FD8F8B1-FF5B-54C6-EAA4-BBFC6843CC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93822E-15AB-BE33-362D-62A4734F7824}"/>
              </a:ext>
            </a:extLst>
          </p:cNvPr>
          <p:cNvSpPr txBox="1"/>
          <p:nvPr/>
        </p:nvSpPr>
        <p:spPr>
          <a:xfrm>
            <a:off x="518475" y="3120272"/>
            <a:ext cx="11048214" cy="3280528"/>
          </a:xfrm>
          <a:prstGeom prst="rect">
            <a:avLst/>
          </a:prstGeom>
        </p:spPr>
        <p:txBody>
          <a:bodyPr vert="horz" lIns="91440" tIns="45720" rIns="91440" bIns="45720" rtlCol="0">
            <a:normAutofit lnSpcReduction="10000"/>
          </a:bodyPr>
          <a:lstStyle/>
          <a:p>
            <a:pPr defTabSz="914400">
              <a:lnSpc>
                <a:spcPct val="85000"/>
              </a:lnSpc>
              <a:spcBef>
                <a:spcPts val="1300"/>
              </a:spcBef>
            </a:pPr>
            <a:r>
              <a:rPr lang="en-US" sz="3200" dirty="0">
                <a:latin typeface="Calibri" panose="020F0502020204030204" pitchFamily="34" charset="0"/>
                <a:ea typeface="Calibri" panose="020F0502020204030204" pitchFamily="34" charset="0"/>
                <a:cs typeface="Calibri" panose="020F0502020204030204" pitchFamily="34" charset="0"/>
              </a:rPr>
              <a:t>Amends the Property Tax Code. Provides that, in counties with a population of less than 50,000, the offices of township assessor and multi-township assessor are abolished upon the expiration of the term of a township assessor or multi-township assessor. Provides that the county assessor in a county of a population of less that 50,000 shall assume all the rights, powers, duties, assets property, liabilities, obligations, and responsibilities of township assessors or multi-township assessors with the county. </a:t>
            </a:r>
          </a:p>
        </p:txBody>
      </p:sp>
      <p:sp>
        <p:nvSpPr>
          <p:cNvPr id="8" name="Title 1">
            <a:extLst>
              <a:ext uri="{FF2B5EF4-FFF2-40B4-BE49-F238E27FC236}">
                <a16:creationId xmlns:a16="http://schemas.microsoft.com/office/drawing/2014/main" id="{711698E0-CEBC-69D5-2F2D-6EBC37575201}"/>
              </a:ext>
            </a:extLst>
          </p:cNvPr>
          <p:cNvSpPr>
            <a:spLocks noGrp="1"/>
          </p:cNvSpPr>
          <p:nvPr>
            <p:ph type="title"/>
          </p:nvPr>
        </p:nvSpPr>
        <p:spPr>
          <a:xfrm>
            <a:off x="603314" y="94267"/>
            <a:ext cx="11139567" cy="2567844"/>
          </a:xfrm>
        </p:spPr>
        <p:txBody>
          <a:bodyPr vert="horz" lIns="91440" tIns="45720" rIns="91440" bIns="45720" rtlCol="0" anchor="b">
            <a:normAutofit/>
          </a:bodyPr>
          <a:lstStyle/>
          <a:p>
            <a:pPr>
              <a:lnSpc>
                <a:spcPct val="80000"/>
              </a:lnSpc>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SB 2504</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TOWNSHIP CODE-</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CONSOLIDATION AND MERGER</a:t>
            </a:r>
          </a:p>
        </p:txBody>
      </p:sp>
    </p:spTree>
    <p:extLst>
      <p:ext uri="{BB962C8B-B14F-4D97-AF65-F5344CB8AC3E}">
        <p14:creationId xmlns:p14="http://schemas.microsoft.com/office/powerpoint/2010/main" val="3111126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B547E1F-C3E4-787D-73FC-2A4969204DF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C921E4B-1356-B267-839D-80C580047952}"/>
              </a:ext>
            </a:extLst>
          </p:cNvPr>
          <p:cNvSpPr>
            <a:spLocks noGrp="1"/>
          </p:cNvSpPr>
          <p:nvPr>
            <p:ph type="title"/>
          </p:nvPr>
        </p:nvSpPr>
        <p:spPr>
          <a:xfrm>
            <a:off x="376747" y="228600"/>
            <a:ext cx="11139567" cy="965196"/>
          </a:xfrm>
        </p:spPr>
        <p:txBody>
          <a:bodyPr vert="horz" lIns="91440" tIns="45720" rIns="91440" bIns="45720" rtlCol="0" anchor="b">
            <a:normAutofit/>
          </a:bodyPr>
          <a:lstStyle/>
          <a:p>
            <a:pPr algn="ctr">
              <a:lnSpc>
                <a:spcPct val="80000"/>
              </a:lnSpc>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STAY CONNECTED</a:t>
            </a:r>
          </a:p>
        </p:txBody>
      </p:sp>
      <p:pic>
        <p:nvPicPr>
          <p:cNvPr id="4" name="Picture 3" descr="A wooden building with a train track&#10;&#10;AI-generated content may be incorrect.">
            <a:extLst>
              <a:ext uri="{FF2B5EF4-FFF2-40B4-BE49-F238E27FC236}">
                <a16:creationId xmlns:a16="http://schemas.microsoft.com/office/drawing/2014/main" id="{F1B3D3B0-05E1-0469-5487-F5DEC01652B6}"/>
              </a:ext>
            </a:extLst>
          </p:cNvPr>
          <p:cNvPicPr>
            <a:picLocks noChangeAspect="1"/>
          </p:cNvPicPr>
          <p:nvPr/>
        </p:nvPicPr>
        <p:blipFill>
          <a:blip r:embed="rId3"/>
          <a:srcRect l="1557" t="1154" b="44103"/>
          <a:stretch/>
        </p:blipFill>
        <p:spPr>
          <a:xfrm>
            <a:off x="376747" y="1505979"/>
            <a:ext cx="5776547" cy="3846042"/>
          </a:xfrm>
          <a:prstGeom prst="rect">
            <a:avLst/>
          </a:prstGeom>
        </p:spPr>
      </p:pic>
      <p:pic>
        <p:nvPicPr>
          <p:cNvPr id="6" name="Picture 5" descr="A close-up of a flyer&#10;&#10;AI-generated content may be incorrect.">
            <a:extLst>
              <a:ext uri="{FF2B5EF4-FFF2-40B4-BE49-F238E27FC236}">
                <a16:creationId xmlns:a16="http://schemas.microsoft.com/office/drawing/2014/main" id="{FFF8B877-FAAF-7343-B031-5772B0390131}"/>
              </a:ext>
            </a:extLst>
          </p:cNvPr>
          <p:cNvPicPr>
            <a:picLocks noChangeAspect="1"/>
          </p:cNvPicPr>
          <p:nvPr/>
        </p:nvPicPr>
        <p:blipFill>
          <a:blip r:embed="rId4"/>
          <a:srcRect b="46538"/>
          <a:stretch/>
        </p:blipFill>
        <p:spPr>
          <a:xfrm>
            <a:off x="6472744" y="1481585"/>
            <a:ext cx="5256194" cy="3870436"/>
          </a:xfrm>
          <a:prstGeom prst="rect">
            <a:avLst/>
          </a:prstGeom>
        </p:spPr>
      </p:pic>
      <p:sp>
        <p:nvSpPr>
          <p:cNvPr id="7" name="TextBox 6">
            <a:extLst>
              <a:ext uri="{FF2B5EF4-FFF2-40B4-BE49-F238E27FC236}">
                <a16:creationId xmlns:a16="http://schemas.microsoft.com/office/drawing/2014/main" id="{22AF5D0F-C8BD-E172-8A2B-40F9298828EA}"/>
              </a:ext>
            </a:extLst>
          </p:cNvPr>
          <p:cNvSpPr txBox="1"/>
          <p:nvPr/>
        </p:nvSpPr>
        <p:spPr>
          <a:xfrm>
            <a:off x="685138" y="5604640"/>
            <a:ext cx="10522783" cy="923330"/>
          </a:xfrm>
          <a:prstGeom prst="rect">
            <a:avLst/>
          </a:prstGeom>
          <a:noFill/>
        </p:spPr>
        <p:txBody>
          <a:bodyPr wrap="square" rtlCol="0">
            <a:spAutoFit/>
          </a:bodyPr>
          <a:lstStyle/>
          <a:p>
            <a:pPr algn="ctr"/>
            <a:r>
              <a:rPr lang="en-US" sz="5400" b="1" dirty="0"/>
              <a:t>www.aftontownship.org</a:t>
            </a:r>
          </a:p>
        </p:txBody>
      </p:sp>
    </p:spTree>
    <p:extLst>
      <p:ext uri="{BB962C8B-B14F-4D97-AF65-F5344CB8AC3E}">
        <p14:creationId xmlns:p14="http://schemas.microsoft.com/office/powerpoint/2010/main" val="398826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FEE51D9-2C77-9547-ECDB-719F359A20B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E2B81AF-1610-7383-6B23-75A56A52C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E6E72-8A37-5F44-6F0E-B768D4B8A27E}"/>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31CEB50F-3EDA-DEEF-7FAB-0B8CACF75E88}"/>
              </a:ext>
            </a:extLst>
          </p:cNvPr>
          <p:cNvGraphicFramePr>
            <a:graphicFrameLocks noGrp="1"/>
          </p:cNvGraphicFramePr>
          <p:nvPr>
            <p:ph idx="1"/>
            <p:extLst>
              <p:ext uri="{D42A27DB-BD31-4B8C-83A1-F6EECF244321}">
                <p14:modId xmlns:p14="http://schemas.microsoft.com/office/powerpoint/2010/main" val="3515507893"/>
              </p:ext>
            </p:extLst>
          </p:nvPr>
        </p:nvGraphicFramePr>
        <p:xfrm>
          <a:off x="5194570" y="639763"/>
          <a:ext cx="6348501"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6A7D802-518F-90E1-7512-BA94771BC1BC}"/>
              </a:ext>
            </a:extLst>
          </p:cNvPr>
          <p:cNvSpPr txBox="1"/>
          <p:nvPr/>
        </p:nvSpPr>
        <p:spPr>
          <a:xfrm>
            <a:off x="6943725" y="5019675"/>
            <a:ext cx="4541976" cy="769441"/>
          </a:xfrm>
          <a:prstGeom prst="rect">
            <a:avLst/>
          </a:prstGeom>
          <a:noFill/>
        </p:spPr>
        <p:txBody>
          <a:bodyPr wrap="square" rtlCol="0">
            <a:spAutoFit/>
          </a:bodyPr>
          <a:lstStyle/>
          <a:p>
            <a:r>
              <a:rPr lang="en-US" sz="2200" b="1" dirty="0"/>
              <a:t>APPROVE TRANSFER FROM SOCIAL SECURITY TO AFTON GENERAL FUND</a:t>
            </a:r>
          </a:p>
        </p:txBody>
      </p:sp>
    </p:spTree>
    <p:extLst>
      <p:ext uri="{BB962C8B-B14F-4D97-AF65-F5344CB8AC3E}">
        <p14:creationId xmlns:p14="http://schemas.microsoft.com/office/powerpoint/2010/main" val="189018511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36A29F2-C9B4-712F-4B79-9C6E3827BBC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A070E1B-96A5-09BB-954D-1EC9D83DA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6E4C5-5945-0C93-D9E1-469A6391B9C2}"/>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E4769EE4-2EB3-CFFD-9F34-A3CFD555F338}"/>
              </a:ext>
            </a:extLst>
          </p:cNvPr>
          <p:cNvGraphicFramePr>
            <a:graphicFrameLocks noGrp="1"/>
          </p:cNvGraphicFramePr>
          <p:nvPr>
            <p:ph idx="1"/>
            <p:extLst>
              <p:ext uri="{D42A27DB-BD31-4B8C-83A1-F6EECF244321}">
                <p14:modId xmlns:p14="http://schemas.microsoft.com/office/powerpoint/2010/main" val="2808252053"/>
              </p:ext>
            </p:extLst>
          </p:nvPr>
        </p:nvGraphicFramePr>
        <p:xfrm>
          <a:off x="5194570" y="639763"/>
          <a:ext cx="6348501"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73665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E1F817F-EAAF-F88A-A76D-432CE56711F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ADD1C9B-3A7A-1D3F-2CEB-CA549B3E5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9234F0-7D83-BC37-C758-F47D339D1823}"/>
              </a:ext>
            </a:extLst>
          </p:cNvPr>
          <p:cNvSpPr>
            <a:spLocks noGrp="1"/>
          </p:cNvSpPr>
          <p:nvPr>
            <p:ph type="title"/>
          </p:nvPr>
        </p:nvSpPr>
        <p:spPr>
          <a:xfrm>
            <a:off x="706299" y="639763"/>
            <a:ext cx="3573872" cy="5492750"/>
          </a:xfrm>
        </p:spPr>
        <p:txBody>
          <a:bodyPr>
            <a:normAutofit/>
          </a:bodyPr>
          <a:lstStyle/>
          <a:p>
            <a:r>
              <a:rPr lang="en-US">
                <a:solidFill>
                  <a:schemeClr val="bg1"/>
                </a:solidFill>
              </a:rPr>
              <a:t>AGENDA</a:t>
            </a:r>
          </a:p>
        </p:txBody>
      </p:sp>
      <p:graphicFrame>
        <p:nvGraphicFramePr>
          <p:cNvPr id="6" name="Content Placeholder 3">
            <a:extLst>
              <a:ext uri="{FF2B5EF4-FFF2-40B4-BE49-F238E27FC236}">
                <a16:creationId xmlns:a16="http://schemas.microsoft.com/office/drawing/2014/main" id="{2261C914-55D3-5BBB-9F32-98CAFA35FE22}"/>
              </a:ext>
            </a:extLst>
          </p:cNvPr>
          <p:cNvGraphicFramePr>
            <a:graphicFrameLocks noGrp="1"/>
          </p:cNvGraphicFramePr>
          <p:nvPr>
            <p:ph idx="1"/>
            <p:extLst>
              <p:ext uri="{D42A27DB-BD31-4B8C-83A1-F6EECF244321}">
                <p14:modId xmlns:p14="http://schemas.microsoft.com/office/powerpoint/2010/main" val="1251954610"/>
              </p:ext>
            </p:extLst>
          </p:nvPr>
        </p:nvGraphicFramePr>
        <p:xfrm>
          <a:off x="5194570" y="639763"/>
          <a:ext cx="6348501"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B7713E6-6CDF-D2CB-0BC3-D4AFB6DE2F0F}"/>
              </a:ext>
            </a:extLst>
          </p:cNvPr>
          <p:cNvSpPr txBox="1"/>
          <p:nvPr/>
        </p:nvSpPr>
        <p:spPr>
          <a:xfrm>
            <a:off x="7172325" y="4991100"/>
            <a:ext cx="4038600" cy="769441"/>
          </a:xfrm>
          <a:prstGeom prst="rect">
            <a:avLst/>
          </a:prstGeom>
          <a:noFill/>
        </p:spPr>
        <p:txBody>
          <a:bodyPr wrap="square" rtlCol="0">
            <a:spAutoFit/>
          </a:bodyPr>
          <a:lstStyle/>
          <a:p>
            <a:r>
              <a:rPr lang="en-US" sz="2200" b="1" dirty="0"/>
              <a:t>APPROVE PAYMENT TO MODERATOR ADJOURN</a:t>
            </a:r>
          </a:p>
        </p:txBody>
      </p:sp>
    </p:spTree>
    <p:extLst>
      <p:ext uri="{BB962C8B-B14F-4D97-AF65-F5344CB8AC3E}">
        <p14:creationId xmlns:p14="http://schemas.microsoft.com/office/powerpoint/2010/main" val="123192376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B103B44-1F6F-0B23-430A-183B94508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F8213-F7D1-B7D3-AB84-00124D1DC0C2}"/>
              </a:ext>
            </a:extLst>
          </p:cNvPr>
          <p:cNvSpPr>
            <a:spLocks noGrp="1"/>
          </p:cNvSpPr>
          <p:nvPr>
            <p:ph type="title"/>
          </p:nvPr>
        </p:nvSpPr>
        <p:spPr>
          <a:xfrm>
            <a:off x="603504" y="770467"/>
            <a:ext cx="4205568" cy="3352800"/>
          </a:xfrm>
        </p:spPr>
        <p:txBody>
          <a:bodyPr vert="horz" lIns="91440" tIns="45720" rIns="91440" bIns="45720" rtlCol="0" anchor="b">
            <a:normAutofit/>
          </a:bodyPr>
          <a:lstStyle/>
          <a:p>
            <a:pPr>
              <a:lnSpc>
                <a:spcPct val="80000"/>
              </a:lnSpc>
            </a:pPr>
            <a:r>
              <a:rPr lang="en-US" sz="6100" b="1">
                <a:solidFill>
                  <a:schemeClr val="tx1"/>
                </a:solidFill>
              </a:rPr>
              <a:t>SUPERVISOR REPORT</a:t>
            </a:r>
            <a:endParaRPr lang="en-US" sz="6100">
              <a:solidFill>
                <a:schemeClr val="tx1"/>
              </a:solidFill>
            </a:endParaRPr>
          </a:p>
        </p:txBody>
      </p:sp>
      <p:sp>
        <p:nvSpPr>
          <p:cNvPr id="20" name="Rectangle 19">
            <a:extLst>
              <a:ext uri="{FF2B5EF4-FFF2-40B4-BE49-F238E27FC236}">
                <a16:creationId xmlns:a16="http://schemas.microsoft.com/office/drawing/2014/main" id="{51ECD097-0E64-4D44-BF7C-28978D25D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tack of sticky notes and pencil">
            <a:extLst>
              <a:ext uri="{FF2B5EF4-FFF2-40B4-BE49-F238E27FC236}">
                <a16:creationId xmlns:a16="http://schemas.microsoft.com/office/drawing/2014/main" id="{4D90D391-57B5-1930-D583-C416DDBDAA5C}"/>
              </a:ext>
            </a:extLst>
          </p:cNvPr>
          <p:cNvPicPr>
            <a:picLocks noChangeAspect="1"/>
          </p:cNvPicPr>
          <p:nvPr/>
        </p:nvPicPr>
        <p:blipFill>
          <a:blip r:embed="rId3"/>
          <a:srcRect l="17418" r="17420" b="2"/>
          <a:stretch/>
        </p:blipFill>
        <p:spPr>
          <a:xfrm>
            <a:off x="6096000" y="629265"/>
            <a:ext cx="5452536" cy="5585271"/>
          </a:xfrm>
          <a:prstGeom prst="rect">
            <a:avLst/>
          </a:prstGeom>
        </p:spPr>
      </p:pic>
    </p:spTree>
    <p:extLst>
      <p:ext uri="{BB962C8B-B14F-4D97-AF65-F5344CB8AC3E}">
        <p14:creationId xmlns:p14="http://schemas.microsoft.com/office/powerpoint/2010/main" val="35281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2.xml><?xml version="1.0" encoding="utf-8"?>
<ds:datastoreItem xmlns:ds="http://schemas.openxmlformats.org/officeDocument/2006/customXml" ds:itemID="{6E38766F-4A4C-4A97-A586-D473DB738966}">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Metropolitan</Template>
  <TotalTime>4039</TotalTime>
  <Words>2625</Words>
  <Application>Microsoft Office PowerPoint</Application>
  <PresentationFormat>Widescreen</PresentationFormat>
  <Paragraphs>831</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Aparajita</vt:lpstr>
      <vt:lpstr>Aptos</vt:lpstr>
      <vt:lpstr>Aptos Narrow</vt:lpstr>
      <vt:lpstr>Arial</vt:lpstr>
      <vt:lpstr>Calibri</vt:lpstr>
      <vt:lpstr>Calibri Light</vt:lpstr>
      <vt:lpstr>Times New Roman</vt:lpstr>
      <vt:lpstr>Wingdings</vt:lpstr>
      <vt:lpstr>Metropolitan</vt:lpstr>
      <vt:lpstr>AFTON TOWNSHIP ANNUAL TOWNSHIP MEETING APRIL 08, 2025</vt:lpstr>
      <vt:lpstr>AGENDA</vt:lpstr>
      <vt:lpstr>AGENDA</vt:lpstr>
      <vt:lpstr>AGENDA</vt:lpstr>
      <vt:lpstr>AGENDA</vt:lpstr>
      <vt:lpstr>AGENDA</vt:lpstr>
      <vt:lpstr>AGENDA</vt:lpstr>
      <vt:lpstr>AGENDA</vt:lpstr>
      <vt:lpstr>SUPERVISOR REPORT</vt:lpstr>
      <vt:lpstr>AFTON TOWNSHIP</vt:lpstr>
      <vt:lpstr>AFTON TOWNSHIP</vt:lpstr>
      <vt:lpstr>AFTON TOWNSHIP FUND BALANCES</vt:lpstr>
      <vt:lpstr>AFTON TOWNSHIP RESERVE FUNDS</vt:lpstr>
      <vt:lpstr>ROAD FINANCIAL REPORT</vt:lpstr>
      <vt:lpstr>ROAD DISTRICT TREASURE REPORT</vt:lpstr>
      <vt:lpstr>ROAD DISTRICT TREASURE REPORT</vt:lpstr>
      <vt:lpstr>AFTON ROAD DISTRICT FUND BALANCES</vt:lpstr>
      <vt:lpstr>AFTON ROAD DISTRICT RESERVE FUNDS</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MAINTENANCE PROJECTS- ROAD DISTRICT</vt:lpstr>
      <vt:lpstr>MAINTENANCE PROJECTS- ROAD DISTRICT</vt:lpstr>
      <vt:lpstr>AFTON TOWNSHIP CAPITAL PROJECTS</vt:lpstr>
      <vt:lpstr>PowerPoint Presentation</vt:lpstr>
      <vt:lpstr>TOWNSHIP CAPITAL FUND PROJECT</vt:lpstr>
      <vt:lpstr>TOWNSHIP CAPITAL FUND PROJECT</vt:lpstr>
      <vt:lpstr>TOWNSHIP CAPITAL FUND PROJECT</vt:lpstr>
      <vt:lpstr>TOWNSHIP CAPITAL FUND PROJECT</vt:lpstr>
      <vt:lpstr>CAPITAL FUND PROJECTS- TOWNSHIP</vt:lpstr>
      <vt:lpstr>TOWNSHIP CAPITAL FUND PROJECT</vt:lpstr>
      <vt:lpstr>TOWNSHIP CAPITAL FUND PROJECT</vt:lpstr>
      <vt:lpstr>PUBLIC PARTICIPATION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RESOLUTION NO. 2025-2026  A001 OPPOSING LEGISLATION TO ABOLISH TOWNSHIPS</vt:lpstr>
      <vt:lpstr>SB 2217 TOWNSHIP CODE- LOW POPULAITON DISSOLUTION</vt:lpstr>
      <vt:lpstr>SB 2504 TOWNSHIP CODE- CONSOLIDATION AND MERGER</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AFTON TOWNSHIP ANNUAL TOWNSHIP MEETING</dc:title>
  <dc:creator>Randy Bourdages</dc:creator>
  <cp:lastModifiedBy>Sherry Hellmuth</cp:lastModifiedBy>
  <cp:revision>89</cp:revision>
  <cp:lastPrinted>2025-04-08T12:38:30Z</cp:lastPrinted>
  <dcterms:created xsi:type="dcterms:W3CDTF">2023-04-05T20:17:01Z</dcterms:created>
  <dcterms:modified xsi:type="dcterms:W3CDTF">2025-04-12T15:46:23Z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